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10287000" cx="18288000"/>
  <p:notesSz cx="6858000" cy="9144000"/>
  <p:embeddedFontLst>
    <p:embeddedFont>
      <p:font typeface="Fredoka"/>
      <p:regular r:id="rId20"/>
      <p:bold r:id="rId21"/>
    </p:embeddedFont>
    <p:embeddedFont>
      <p:font typeface="Quicksand"/>
      <p:regular r:id="rId22"/>
      <p:bold r:id="rId23"/>
    </p:embeddedFon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jRdhM7Y6Z/hp3YIGTUyt0DKlwX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redoka-regular.fntdata"/><Relationship Id="rId22" Type="http://schemas.openxmlformats.org/officeDocument/2006/relationships/font" Target="fonts/Quicksand-regular.fntdata"/><Relationship Id="rId21" Type="http://schemas.openxmlformats.org/officeDocument/2006/relationships/font" Target="fonts/Fredoka-bold.fntdata"/><Relationship Id="rId24" Type="http://schemas.openxmlformats.org/officeDocument/2006/relationships/font" Target="fonts/CenturyGothic-regular.fntdata"/><Relationship Id="rId23" Type="http://schemas.openxmlformats.org/officeDocument/2006/relationships/font" Target="fonts/Quicksan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italic.fntdata"/><Relationship Id="rId25" Type="http://schemas.openxmlformats.org/officeDocument/2006/relationships/font" Target="fonts/CenturyGothic-bold.fntdata"/><Relationship Id="rId28" Type="http://customschemas.google.com/relationships/presentationmetadata" Target="metadata"/><Relationship Id="rId27"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a768304e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30a768304e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328f494d6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31328f494d6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328f494d6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31328f494d6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d47432e26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g2d47432e26b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328f494d6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g31328f494d6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107aec46b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31107aec46b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328f494d6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31328f494d6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1328f494d6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g31328f494d6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328f494d6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31328f494d6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107aec46b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g31107aec46b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c604b8a9e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g30c604b8a9e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a768304ea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30a768304ea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47432e26b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g2d47432e26b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328f494d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31328f494d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3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4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1"/>
          <p:cNvSpPr/>
          <p:nvPr>
            <p:ph idx="2" type="pic"/>
          </p:nvPr>
        </p:nvSpPr>
        <p:spPr>
          <a:xfrm>
            <a:off x="1792288" y="612775"/>
            <a:ext cx="5486400" cy="4114800"/>
          </a:xfrm>
          <a:prstGeom prst="rect">
            <a:avLst/>
          </a:prstGeom>
          <a:noFill/>
          <a:ln>
            <a:noFill/>
          </a:ln>
        </p:spPr>
      </p:sp>
      <p:sp>
        <p:nvSpPr>
          <p:cNvPr id="64" name="Google Shape;64;p4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30a768304ea_0_5"/>
          <p:cNvPicPr preferRelativeResize="0"/>
          <p:nvPr/>
        </p:nvPicPr>
        <p:blipFill>
          <a:blip r:embed="rId3">
            <a:alphaModFix/>
          </a:blip>
          <a:stretch>
            <a:fillRect/>
          </a:stretch>
        </p:blipFill>
        <p:spPr>
          <a:xfrm>
            <a:off x="0" y="49137"/>
            <a:ext cx="18288001" cy="9415890"/>
          </a:xfrm>
          <a:prstGeom prst="rect">
            <a:avLst/>
          </a:prstGeom>
          <a:noFill/>
          <a:ln>
            <a:noFill/>
          </a:ln>
        </p:spPr>
      </p:pic>
      <p:sp>
        <p:nvSpPr>
          <p:cNvPr id="85" name="Google Shape;85;g30a768304ea_0_5"/>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6" name="Google Shape;86;g30a768304ea_0_5"/>
          <p:cNvGrpSpPr/>
          <p:nvPr/>
        </p:nvGrpSpPr>
        <p:grpSpPr>
          <a:xfrm>
            <a:off x="-247933" y="9620598"/>
            <a:ext cx="18796275" cy="901575"/>
            <a:chOff x="0" y="0"/>
            <a:chExt cx="25061700" cy="1202100"/>
          </a:xfrm>
        </p:grpSpPr>
        <p:sp>
          <p:nvSpPr>
            <p:cNvPr id="87" name="Google Shape;87;g30a768304ea_0_5"/>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 name="Google Shape;88;g30a768304ea_0_5"/>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rgbClr val="000000"/>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
        <p:nvSpPr>
          <p:cNvPr id="89" name="Google Shape;89;g30a768304ea_0_5"/>
          <p:cNvSpPr txBox="1"/>
          <p:nvPr/>
        </p:nvSpPr>
        <p:spPr>
          <a:xfrm>
            <a:off x="654299" y="1099525"/>
            <a:ext cx="113904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0"/>
              <a:buFont typeface="Arial"/>
              <a:buNone/>
            </a:pPr>
            <a:r>
              <a:rPr lang="en-US" sz="8000">
                <a:solidFill>
                  <a:srgbClr val="2199D4"/>
                </a:solidFill>
                <a:latin typeface="Century Gothic"/>
                <a:ea typeface="Century Gothic"/>
                <a:cs typeface="Century Gothic"/>
                <a:sym typeface="Century Gothic"/>
              </a:rPr>
              <a:t>Pediatric Nursing AI</a:t>
            </a:r>
            <a:r>
              <a:rPr b="0" i="0" lang="en-US" sz="8000" u="none" cap="none" strike="noStrike">
                <a:solidFill>
                  <a:srgbClr val="2199D4"/>
                </a:solidFill>
                <a:latin typeface="Century Gothic"/>
                <a:ea typeface="Century Gothic"/>
                <a:cs typeface="Century Gothic"/>
                <a:sym typeface="Century Gothic"/>
              </a:rPr>
              <a:t> </a:t>
            </a:r>
            <a:endParaRPr b="0" i="0" sz="8000" u="none" cap="none" strike="noStrike">
              <a:solidFill>
                <a:srgbClr val="2199D4"/>
              </a:solidFill>
              <a:latin typeface="Century Gothic"/>
              <a:ea typeface="Century Gothic"/>
              <a:cs typeface="Century Gothic"/>
              <a:sym typeface="Century Gothic"/>
            </a:endParaRPr>
          </a:p>
        </p:txBody>
      </p:sp>
      <p:sp>
        <p:nvSpPr>
          <p:cNvPr id="90" name="Google Shape;90;g30a768304ea_0_5"/>
          <p:cNvSpPr/>
          <p:nvPr/>
        </p:nvSpPr>
        <p:spPr>
          <a:xfrm>
            <a:off x="2" y="49125"/>
            <a:ext cx="1655275" cy="1664222"/>
          </a:xfrm>
          <a:custGeom>
            <a:rect b="b" l="l" r="r" t="t"/>
            <a:pathLst>
              <a:path extrusionOk="0" h="3578973" w="3578973">
                <a:moveTo>
                  <a:pt x="0" y="0"/>
                </a:moveTo>
                <a:lnTo>
                  <a:pt x="3578974" y="0"/>
                </a:lnTo>
                <a:lnTo>
                  <a:pt x="3578974" y="3578973"/>
                </a:lnTo>
                <a:lnTo>
                  <a:pt x="0" y="357897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 name="Google Shape;91;g30a768304ea_0_5"/>
          <p:cNvSpPr txBox="1"/>
          <p:nvPr/>
        </p:nvSpPr>
        <p:spPr>
          <a:xfrm>
            <a:off x="628274" y="3782875"/>
            <a:ext cx="11390400" cy="846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888888"/>
                </a:solidFill>
                <a:latin typeface="Arial"/>
                <a:ea typeface="Arial"/>
                <a:cs typeface="Arial"/>
                <a:sym typeface="Arial"/>
              </a:rPr>
              <a:t>Dani Siaj </a:t>
            </a:r>
            <a:endParaRPr b="0" i="0" sz="2500" u="none" cap="none" strike="noStrike">
              <a:solidFill>
                <a:srgbClr val="88888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rgbClr val="888888"/>
                </a:solidFill>
                <a:latin typeface="Arial"/>
                <a:ea typeface="Arial"/>
                <a:cs typeface="Arial"/>
                <a:sym typeface="Arial"/>
              </a:rPr>
              <a:t>Data Science &amp; Machine Learning Bootcamp    </a:t>
            </a:r>
            <a:endParaRPr b="0" i="0" sz="2500" u="none" cap="none" strike="noStrike">
              <a:solidFill>
                <a:srgbClr val="888888"/>
              </a:solidFill>
              <a:latin typeface="Arial"/>
              <a:ea typeface="Arial"/>
              <a:cs typeface="Arial"/>
              <a:sym typeface="Arial"/>
            </a:endParaRPr>
          </a:p>
        </p:txBody>
      </p:sp>
      <p:sp>
        <p:nvSpPr>
          <p:cNvPr id="92" name="Google Shape;92;g30a768304ea_0_5"/>
          <p:cNvSpPr txBox="1"/>
          <p:nvPr/>
        </p:nvSpPr>
        <p:spPr>
          <a:xfrm>
            <a:off x="654299" y="2513363"/>
            <a:ext cx="11390400" cy="631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0"/>
              <a:buFont typeface="Arial"/>
              <a:buNone/>
            </a:pPr>
            <a:r>
              <a:rPr lang="en-US" sz="4100">
                <a:solidFill>
                  <a:srgbClr val="2199D4"/>
                </a:solidFill>
                <a:latin typeface="Century Gothic"/>
                <a:ea typeface="Century Gothic"/>
                <a:cs typeface="Century Gothic"/>
                <a:sym typeface="Century Gothic"/>
              </a:rPr>
              <a:t>Multimodal RAG GenAI</a:t>
            </a:r>
            <a:endParaRPr b="0" i="0" sz="4100" u="none" cap="none" strike="noStrike">
              <a:solidFill>
                <a:srgbClr val="2199D4"/>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1328f494d6_0_16"/>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g31328f494d6_0_16"/>
          <p:cNvSpPr txBox="1"/>
          <p:nvPr/>
        </p:nvSpPr>
        <p:spPr>
          <a:xfrm>
            <a:off x="1101408" y="844988"/>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Clr>
                <a:srgbClr val="000000"/>
              </a:buClr>
              <a:buSzPts val="4800"/>
              <a:buFont typeface="Arial"/>
              <a:buNone/>
            </a:pPr>
            <a:r>
              <a:rPr lang="en-US" sz="4800">
                <a:solidFill>
                  <a:srgbClr val="2199D4"/>
                </a:solidFill>
                <a:latin typeface="Fredoka"/>
                <a:ea typeface="Fredoka"/>
                <a:cs typeface="Fredoka"/>
                <a:sym typeface="Fredoka"/>
              </a:rPr>
              <a:t>EDUCATION CENTER: MYSQL</a:t>
            </a:r>
            <a:endParaRPr b="0" i="0" sz="4800" u="none" cap="none" strike="noStrike">
              <a:solidFill>
                <a:srgbClr val="2199D4"/>
              </a:solidFill>
              <a:latin typeface="Fredoka"/>
              <a:ea typeface="Fredoka"/>
              <a:cs typeface="Fredoka"/>
              <a:sym typeface="Fredoka"/>
            </a:endParaRPr>
          </a:p>
        </p:txBody>
      </p:sp>
      <p:grpSp>
        <p:nvGrpSpPr>
          <p:cNvPr id="187" name="Google Shape;187;g31328f494d6_0_16"/>
          <p:cNvGrpSpPr/>
          <p:nvPr/>
        </p:nvGrpSpPr>
        <p:grpSpPr>
          <a:xfrm>
            <a:off x="-247933" y="9620598"/>
            <a:ext cx="18796275" cy="901575"/>
            <a:chOff x="0" y="0"/>
            <a:chExt cx="25061700" cy="1202100"/>
          </a:xfrm>
        </p:grpSpPr>
        <p:sp>
          <p:nvSpPr>
            <p:cNvPr id="188" name="Google Shape;188;g31328f494d6_0_16"/>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g31328f494d6_0_16"/>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pic>
        <p:nvPicPr>
          <p:cNvPr id="190" name="Google Shape;190;g31328f494d6_0_16"/>
          <p:cNvPicPr preferRelativeResize="0"/>
          <p:nvPr/>
        </p:nvPicPr>
        <p:blipFill>
          <a:blip r:embed="rId3">
            <a:alphaModFix/>
          </a:blip>
          <a:stretch>
            <a:fillRect/>
          </a:stretch>
        </p:blipFill>
        <p:spPr>
          <a:xfrm>
            <a:off x="2288250" y="1773450"/>
            <a:ext cx="13081499" cy="7041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31328f494d6_0_40"/>
          <p:cNvPicPr preferRelativeResize="0"/>
          <p:nvPr/>
        </p:nvPicPr>
        <p:blipFill>
          <a:blip r:embed="rId3">
            <a:alphaModFix/>
          </a:blip>
          <a:stretch>
            <a:fillRect/>
          </a:stretch>
        </p:blipFill>
        <p:spPr>
          <a:xfrm>
            <a:off x="0" y="0"/>
            <a:ext cx="18548275" cy="9986378"/>
          </a:xfrm>
          <a:prstGeom prst="rect">
            <a:avLst/>
          </a:prstGeom>
          <a:noFill/>
          <a:ln>
            <a:noFill/>
          </a:ln>
        </p:spPr>
      </p:pic>
      <p:sp>
        <p:nvSpPr>
          <p:cNvPr id="196" name="Google Shape;196;g31328f494d6_0_40"/>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 name="Google Shape;197;g31328f494d6_0_40"/>
          <p:cNvSpPr txBox="1"/>
          <p:nvPr/>
        </p:nvSpPr>
        <p:spPr>
          <a:xfrm>
            <a:off x="2298396" y="410138"/>
            <a:ext cx="13951500" cy="738900"/>
          </a:xfrm>
          <a:prstGeom prst="rect">
            <a:avLst/>
          </a:prstGeom>
          <a:noFill/>
          <a:ln>
            <a:noFill/>
          </a:ln>
        </p:spPr>
        <p:txBody>
          <a:bodyPr anchorCtr="0" anchor="t" bIns="0" lIns="0" spcFirstLastPara="1" rIns="0" wrap="square" tIns="0">
            <a:spAutoFit/>
          </a:bodyPr>
          <a:lstStyle/>
          <a:p>
            <a:pPr indent="0" lvl="0" marL="0" marR="0" rtl="0" algn="ctr">
              <a:lnSpc>
                <a:spcPct val="119979"/>
              </a:lnSpc>
              <a:spcBef>
                <a:spcPts val="0"/>
              </a:spcBef>
              <a:spcAft>
                <a:spcPts val="0"/>
              </a:spcAft>
              <a:buClr>
                <a:srgbClr val="000000"/>
              </a:buClr>
              <a:buSzPts val="4800"/>
              <a:buFont typeface="Arial"/>
              <a:buNone/>
            </a:pPr>
            <a:r>
              <a:rPr lang="en-US" sz="4800">
                <a:solidFill>
                  <a:srgbClr val="2199D4"/>
                </a:solidFill>
                <a:latin typeface="Fredoka"/>
                <a:ea typeface="Fredoka"/>
                <a:cs typeface="Fredoka"/>
                <a:sym typeface="Fredoka"/>
              </a:rPr>
              <a:t>TABLEAU:</a:t>
            </a:r>
            <a:endParaRPr b="0" i="0" sz="4800" u="none" cap="none" strike="noStrike">
              <a:solidFill>
                <a:srgbClr val="2199D4"/>
              </a:solidFill>
              <a:latin typeface="Fredoka"/>
              <a:ea typeface="Fredoka"/>
              <a:cs typeface="Fredoka"/>
              <a:sym typeface="Fredoka"/>
            </a:endParaRPr>
          </a:p>
        </p:txBody>
      </p:sp>
      <p:grpSp>
        <p:nvGrpSpPr>
          <p:cNvPr id="198" name="Google Shape;198;g31328f494d6_0_40"/>
          <p:cNvGrpSpPr/>
          <p:nvPr/>
        </p:nvGrpSpPr>
        <p:grpSpPr>
          <a:xfrm>
            <a:off x="-247933" y="9620598"/>
            <a:ext cx="18796275" cy="901575"/>
            <a:chOff x="0" y="0"/>
            <a:chExt cx="25061700" cy="1202100"/>
          </a:xfrm>
        </p:grpSpPr>
        <p:sp>
          <p:nvSpPr>
            <p:cNvPr id="199" name="Google Shape;199;g31328f494d6_0_40"/>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g31328f494d6_0_40"/>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d47432e26b_0_52"/>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g2d47432e26b_0_52"/>
          <p:cNvSpPr txBox="1"/>
          <p:nvPr/>
        </p:nvSpPr>
        <p:spPr>
          <a:xfrm>
            <a:off x="1101408" y="844988"/>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Clr>
                <a:srgbClr val="000000"/>
              </a:buClr>
              <a:buSzPts val="4800"/>
              <a:buFont typeface="Arial"/>
              <a:buNone/>
            </a:pPr>
            <a:r>
              <a:rPr lang="en-US" sz="4800">
                <a:solidFill>
                  <a:srgbClr val="2199D4"/>
                </a:solidFill>
                <a:latin typeface="Fredoka"/>
                <a:ea typeface="Fredoka"/>
                <a:cs typeface="Fredoka"/>
                <a:sym typeface="Fredoka"/>
              </a:rPr>
              <a:t>DEPLOYMENT: STREAMLIT APP</a:t>
            </a:r>
            <a:endParaRPr b="0" i="0" sz="4800" u="none" cap="none" strike="noStrike">
              <a:solidFill>
                <a:srgbClr val="2199D4"/>
              </a:solidFill>
              <a:latin typeface="Fredoka"/>
              <a:ea typeface="Fredoka"/>
              <a:cs typeface="Fredoka"/>
              <a:sym typeface="Fredoka"/>
            </a:endParaRPr>
          </a:p>
        </p:txBody>
      </p:sp>
      <p:grpSp>
        <p:nvGrpSpPr>
          <p:cNvPr id="207" name="Google Shape;207;g2d47432e26b_0_52"/>
          <p:cNvGrpSpPr/>
          <p:nvPr/>
        </p:nvGrpSpPr>
        <p:grpSpPr>
          <a:xfrm>
            <a:off x="-247933" y="9620598"/>
            <a:ext cx="18796275" cy="901575"/>
            <a:chOff x="0" y="0"/>
            <a:chExt cx="25061700" cy="1202100"/>
          </a:xfrm>
        </p:grpSpPr>
        <p:sp>
          <p:nvSpPr>
            <p:cNvPr id="208" name="Google Shape;208;g2d47432e26b_0_52"/>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g2d47432e26b_0_52"/>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
        <p:nvSpPr>
          <p:cNvPr id="210" name="Google Shape;210;g2d47432e26b_0_52"/>
          <p:cNvSpPr txBox="1"/>
          <p:nvPr/>
        </p:nvSpPr>
        <p:spPr>
          <a:xfrm>
            <a:off x="888213" y="2592000"/>
            <a:ext cx="165240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t>The model is deployed on a multipage Streamlit app, providing a user-friendly interface. Users can upload their our document, input questions and receive responses formatted in Markdown, followed by the LLM-based evaluation. This design also allows user to upload images of their patients to have a better idea of what type of wounds they are </a:t>
            </a:r>
            <a:r>
              <a:rPr lang="en-US" sz="2700"/>
              <a:t>dealing</a:t>
            </a:r>
            <a:r>
              <a:rPr lang="en-US" sz="2700"/>
              <a:t> with.</a:t>
            </a:r>
            <a:endParaRPr sz="2700"/>
          </a:p>
          <a:p>
            <a:pPr indent="0" lvl="0" marL="0" rtl="0" algn="l">
              <a:spcBef>
                <a:spcPts val="0"/>
              </a:spcBef>
              <a:spcAft>
                <a:spcPts val="0"/>
              </a:spcAft>
              <a:buNone/>
            </a:pPr>
            <a:r>
              <a:t/>
            </a:r>
            <a:endParaRPr sz="2700"/>
          </a:p>
          <a:p>
            <a:pPr indent="-400050" lvl="0" marL="457200" rtl="0" algn="l">
              <a:spcBef>
                <a:spcPts val="0"/>
              </a:spcBef>
              <a:spcAft>
                <a:spcPts val="0"/>
              </a:spcAft>
              <a:buSzPts val="2700"/>
              <a:buChar char="●"/>
            </a:pPr>
            <a:r>
              <a:rPr b="1" lang="en-US" sz="2700"/>
              <a:t>Home page:</a:t>
            </a:r>
            <a:r>
              <a:rPr lang="en-US" sz="2700"/>
              <a:t> log in required to access the app features (secure system)</a:t>
            </a:r>
            <a:endParaRPr sz="2700"/>
          </a:p>
          <a:p>
            <a:pPr indent="-400050" lvl="0" marL="457200" rtl="0" algn="l">
              <a:spcBef>
                <a:spcPts val="0"/>
              </a:spcBef>
              <a:spcAft>
                <a:spcPts val="0"/>
              </a:spcAft>
              <a:buSzPts val="2700"/>
              <a:buChar char="●"/>
            </a:pPr>
            <a:r>
              <a:rPr b="1" lang="en-US" sz="2700"/>
              <a:t>Peds AI:</a:t>
            </a:r>
            <a:r>
              <a:rPr lang="en-US" sz="2700"/>
              <a:t> users can access information about certain documents (Pediatric Cardiology in this case)</a:t>
            </a:r>
            <a:endParaRPr sz="2700"/>
          </a:p>
          <a:p>
            <a:pPr indent="-400050" lvl="0" marL="457200" rtl="0" algn="l">
              <a:spcBef>
                <a:spcPts val="0"/>
              </a:spcBef>
              <a:spcAft>
                <a:spcPts val="0"/>
              </a:spcAft>
              <a:buSzPts val="2700"/>
              <a:buChar char="●"/>
            </a:pPr>
            <a:r>
              <a:rPr b="1" lang="en-US" sz="2700"/>
              <a:t>Education Center: </a:t>
            </a:r>
            <a:r>
              <a:rPr lang="en-US" sz="2700"/>
              <a:t>Integrated SQL queries allow users to access information about the whole team, and also see what kind of questions are being asked to the Peds AI to further evaluate the need to review certain topics. </a:t>
            </a:r>
            <a:endParaRPr sz="2700"/>
          </a:p>
          <a:p>
            <a:pPr indent="-400050" lvl="0" marL="457200" rtl="0" algn="l">
              <a:spcBef>
                <a:spcPts val="0"/>
              </a:spcBef>
              <a:spcAft>
                <a:spcPts val="0"/>
              </a:spcAft>
              <a:buSzPts val="2700"/>
              <a:buChar char="●"/>
            </a:pPr>
            <a:r>
              <a:rPr b="1" lang="en-US" sz="2700"/>
              <a:t>Wound </a:t>
            </a:r>
            <a:r>
              <a:rPr b="1" lang="en-US" sz="2700"/>
              <a:t>Classification</a:t>
            </a:r>
            <a:r>
              <a:rPr b="1" lang="en-US" sz="2700"/>
              <a:t>: </a:t>
            </a:r>
            <a:r>
              <a:rPr lang="en-US" sz="2700"/>
              <a:t>users can upload an image of their patient's wound to have a better understanding of the care needed.</a:t>
            </a:r>
            <a:endParaRPr sz="2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1328f494d6_0_65"/>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 name="Google Shape;216;g31328f494d6_0_65"/>
          <p:cNvSpPr txBox="1"/>
          <p:nvPr/>
        </p:nvSpPr>
        <p:spPr>
          <a:xfrm>
            <a:off x="1101408" y="844988"/>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Clr>
                <a:srgbClr val="000000"/>
              </a:buClr>
              <a:buSzPts val="4800"/>
              <a:buFont typeface="Arial"/>
              <a:buNone/>
            </a:pPr>
            <a:r>
              <a:rPr lang="en-US" sz="4800">
                <a:solidFill>
                  <a:srgbClr val="2199D4"/>
                </a:solidFill>
                <a:latin typeface="Fredoka"/>
                <a:ea typeface="Fredoka"/>
                <a:cs typeface="Fredoka"/>
                <a:sym typeface="Fredoka"/>
              </a:rPr>
              <a:t>STREAMLIT APP: SESSION STATE</a:t>
            </a:r>
            <a:endParaRPr b="0" i="0" sz="4800" u="none" cap="none" strike="noStrike">
              <a:solidFill>
                <a:srgbClr val="2199D4"/>
              </a:solidFill>
              <a:latin typeface="Fredoka"/>
              <a:ea typeface="Fredoka"/>
              <a:cs typeface="Fredoka"/>
              <a:sym typeface="Fredoka"/>
            </a:endParaRPr>
          </a:p>
        </p:txBody>
      </p:sp>
      <p:grpSp>
        <p:nvGrpSpPr>
          <p:cNvPr id="217" name="Google Shape;217;g31328f494d6_0_65"/>
          <p:cNvGrpSpPr/>
          <p:nvPr/>
        </p:nvGrpSpPr>
        <p:grpSpPr>
          <a:xfrm>
            <a:off x="-247933" y="9620598"/>
            <a:ext cx="18796275" cy="901575"/>
            <a:chOff x="0" y="0"/>
            <a:chExt cx="25061700" cy="1202100"/>
          </a:xfrm>
        </p:grpSpPr>
        <p:sp>
          <p:nvSpPr>
            <p:cNvPr id="218" name="Google Shape;218;g31328f494d6_0_65"/>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g31328f494d6_0_65"/>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pic>
        <p:nvPicPr>
          <p:cNvPr id="220" name="Google Shape;220;g31328f494d6_0_65"/>
          <p:cNvPicPr preferRelativeResize="0"/>
          <p:nvPr/>
        </p:nvPicPr>
        <p:blipFill>
          <a:blip r:embed="rId3">
            <a:alphaModFix/>
          </a:blip>
          <a:stretch>
            <a:fillRect/>
          </a:stretch>
        </p:blipFill>
        <p:spPr>
          <a:xfrm>
            <a:off x="979900" y="2161272"/>
            <a:ext cx="7666850" cy="5964450"/>
          </a:xfrm>
          <a:prstGeom prst="rect">
            <a:avLst/>
          </a:prstGeom>
          <a:noFill/>
          <a:ln>
            <a:noFill/>
          </a:ln>
        </p:spPr>
      </p:pic>
      <p:pic>
        <p:nvPicPr>
          <p:cNvPr id="221" name="Google Shape;221;g31328f494d6_0_65"/>
          <p:cNvPicPr preferRelativeResize="0"/>
          <p:nvPr/>
        </p:nvPicPr>
        <p:blipFill>
          <a:blip r:embed="rId4">
            <a:alphaModFix/>
          </a:blip>
          <a:stretch>
            <a:fillRect/>
          </a:stretch>
        </p:blipFill>
        <p:spPr>
          <a:xfrm>
            <a:off x="8758650" y="2161263"/>
            <a:ext cx="9336449" cy="2618838"/>
          </a:xfrm>
          <a:prstGeom prst="rect">
            <a:avLst/>
          </a:prstGeom>
          <a:noFill/>
          <a:ln>
            <a:noFill/>
          </a:ln>
        </p:spPr>
      </p:pic>
      <p:sp>
        <p:nvSpPr>
          <p:cNvPr id="222" name="Google Shape;222;g31328f494d6_0_65"/>
          <p:cNvSpPr txBox="1"/>
          <p:nvPr/>
        </p:nvSpPr>
        <p:spPr>
          <a:xfrm>
            <a:off x="9059650" y="5371400"/>
            <a:ext cx="8031300" cy="2308800"/>
          </a:xfrm>
          <a:prstGeom prst="rect">
            <a:avLst/>
          </a:prstGeom>
          <a:noFill/>
          <a:ln>
            <a:noFill/>
          </a:ln>
        </p:spPr>
        <p:txBody>
          <a:bodyPr anchorCtr="0" anchor="t" bIns="0" lIns="0" spcFirstLastPara="1" rIns="0" wrap="square" tIns="0">
            <a:spAutoFit/>
          </a:bodyPr>
          <a:lstStyle/>
          <a:p>
            <a:pPr indent="-419100" lvl="0" marL="457200" marR="0" rtl="0" algn="l">
              <a:lnSpc>
                <a:spcPct val="100000"/>
              </a:lnSpc>
              <a:spcBef>
                <a:spcPts val="0"/>
              </a:spcBef>
              <a:spcAft>
                <a:spcPts val="0"/>
              </a:spcAft>
              <a:buClr>
                <a:srgbClr val="888888"/>
              </a:buClr>
              <a:buSzPts val="3000"/>
              <a:buChar char="●"/>
            </a:pPr>
            <a:r>
              <a:rPr lang="en-US" sz="3000">
                <a:solidFill>
                  <a:srgbClr val="888888"/>
                </a:solidFill>
              </a:rPr>
              <a:t>Stores any variable into the session from the different pages:</a:t>
            </a:r>
            <a:endParaRPr sz="3000">
              <a:solidFill>
                <a:srgbClr val="888888"/>
              </a:solidFill>
            </a:endParaRPr>
          </a:p>
          <a:p>
            <a:pPr indent="-419100" lvl="1" marL="914400" marR="0" rtl="0" algn="l">
              <a:lnSpc>
                <a:spcPct val="100000"/>
              </a:lnSpc>
              <a:spcBef>
                <a:spcPts val="0"/>
              </a:spcBef>
              <a:spcAft>
                <a:spcPts val="0"/>
              </a:spcAft>
              <a:buClr>
                <a:srgbClr val="888888"/>
              </a:buClr>
              <a:buSzPts val="3000"/>
              <a:buChar char="○"/>
            </a:pPr>
            <a:r>
              <a:rPr lang="en-US" sz="3000">
                <a:solidFill>
                  <a:srgbClr val="888888"/>
                </a:solidFill>
              </a:rPr>
              <a:t>username</a:t>
            </a:r>
            <a:endParaRPr sz="3000">
              <a:solidFill>
                <a:srgbClr val="888888"/>
              </a:solidFill>
            </a:endParaRPr>
          </a:p>
          <a:p>
            <a:pPr indent="-419100" lvl="1" marL="914400" marR="0" rtl="0" algn="l">
              <a:lnSpc>
                <a:spcPct val="100000"/>
              </a:lnSpc>
              <a:spcBef>
                <a:spcPts val="0"/>
              </a:spcBef>
              <a:spcAft>
                <a:spcPts val="0"/>
              </a:spcAft>
              <a:buClr>
                <a:srgbClr val="888888"/>
              </a:buClr>
              <a:buSzPts val="3000"/>
              <a:buChar char="○"/>
            </a:pPr>
            <a:r>
              <a:rPr lang="en-US" sz="3000">
                <a:solidFill>
                  <a:srgbClr val="888888"/>
                </a:solidFill>
              </a:rPr>
              <a:t>query</a:t>
            </a:r>
            <a:endParaRPr sz="3000">
              <a:solidFill>
                <a:srgbClr val="888888"/>
              </a:solidFill>
            </a:endParaRPr>
          </a:p>
          <a:p>
            <a:pPr indent="-419100" lvl="1" marL="914400" marR="0" rtl="0" algn="l">
              <a:lnSpc>
                <a:spcPct val="100000"/>
              </a:lnSpc>
              <a:spcBef>
                <a:spcPts val="0"/>
              </a:spcBef>
              <a:spcAft>
                <a:spcPts val="0"/>
              </a:spcAft>
              <a:buClr>
                <a:srgbClr val="888888"/>
              </a:buClr>
              <a:buSzPts val="3000"/>
              <a:buChar char="○"/>
            </a:pPr>
            <a:r>
              <a:rPr lang="en-US" sz="3000">
                <a:solidFill>
                  <a:srgbClr val="888888"/>
                </a:solidFill>
              </a:rPr>
              <a:t>nurses_data</a:t>
            </a:r>
            <a:endParaRPr sz="3000">
              <a:solidFill>
                <a:srgbClr val="88888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1107aec46b_1_23"/>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8" name="Google Shape;228;g31107aec46b_1_23"/>
          <p:cNvSpPr txBox="1"/>
          <p:nvPr/>
        </p:nvSpPr>
        <p:spPr>
          <a:xfrm>
            <a:off x="1101408" y="844988"/>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Clr>
                <a:srgbClr val="000000"/>
              </a:buClr>
              <a:buSzPts val="4800"/>
              <a:buFont typeface="Arial"/>
              <a:buNone/>
            </a:pPr>
            <a:r>
              <a:rPr lang="en-US" sz="4800">
                <a:solidFill>
                  <a:srgbClr val="2199D4"/>
                </a:solidFill>
                <a:latin typeface="Fredoka"/>
                <a:ea typeface="Fredoka"/>
                <a:cs typeface="Fredoka"/>
                <a:sym typeface="Fredoka"/>
              </a:rPr>
              <a:t>OPTIMIZATIONS:</a:t>
            </a:r>
            <a:endParaRPr b="0" i="0" sz="4800" u="none" cap="none" strike="noStrike">
              <a:solidFill>
                <a:srgbClr val="2199D4"/>
              </a:solidFill>
              <a:latin typeface="Fredoka"/>
              <a:ea typeface="Fredoka"/>
              <a:cs typeface="Fredoka"/>
              <a:sym typeface="Fredoka"/>
            </a:endParaRPr>
          </a:p>
        </p:txBody>
      </p:sp>
      <p:grpSp>
        <p:nvGrpSpPr>
          <p:cNvPr id="229" name="Google Shape;229;g31107aec46b_1_23"/>
          <p:cNvGrpSpPr/>
          <p:nvPr/>
        </p:nvGrpSpPr>
        <p:grpSpPr>
          <a:xfrm>
            <a:off x="-247933" y="9620598"/>
            <a:ext cx="18796275" cy="901575"/>
            <a:chOff x="0" y="0"/>
            <a:chExt cx="25061700" cy="1202100"/>
          </a:xfrm>
        </p:grpSpPr>
        <p:sp>
          <p:nvSpPr>
            <p:cNvPr id="230" name="Google Shape;230;g31107aec46b_1_23"/>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 name="Google Shape;231;g31107aec46b_1_23"/>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
        <p:nvSpPr>
          <p:cNvPr id="232" name="Google Shape;232;g31107aec46b_1_23"/>
          <p:cNvSpPr txBox="1"/>
          <p:nvPr/>
        </p:nvSpPr>
        <p:spPr>
          <a:xfrm>
            <a:off x="1101400" y="2492250"/>
            <a:ext cx="13054500" cy="4617600"/>
          </a:xfrm>
          <a:prstGeom prst="rect">
            <a:avLst/>
          </a:prstGeom>
          <a:noFill/>
          <a:ln>
            <a:noFill/>
          </a:ln>
        </p:spPr>
        <p:txBody>
          <a:bodyPr anchorCtr="0" anchor="t" bIns="0" lIns="0" spcFirstLastPara="1" rIns="0" wrap="square" tIns="0">
            <a:spAutoFit/>
          </a:bodyPr>
          <a:lstStyle/>
          <a:p>
            <a:pPr indent="-419100" lvl="0" marL="457200" marR="0" rtl="0" algn="l">
              <a:lnSpc>
                <a:spcPct val="100000"/>
              </a:lnSpc>
              <a:spcBef>
                <a:spcPts val="0"/>
              </a:spcBef>
              <a:spcAft>
                <a:spcPts val="0"/>
              </a:spcAft>
              <a:buClr>
                <a:srgbClr val="888888"/>
              </a:buClr>
              <a:buSzPts val="3000"/>
              <a:buChar char="●"/>
            </a:pPr>
            <a:r>
              <a:rPr lang="en-US" sz="3000">
                <a:solidFill>
                  <a:srgbClr val="888888"/>
                </a:solidFill>
              </a:rPr>
              <a:t>Retrain Image Classification model to predict our desired labels</a:t>
            </a:r>
            <a:endParaRPr sz="3000">
              <a:solidFill>
                <a:srgbClr val="888888"/>
              </a:solidFill>
            </a:endParaRPr>
          </a:p>
          <a:p>
            <a:pPr indent="-419100" lvl="0" marL="457200" marR="0" rtl="0" algn="l">
              <a:lnSpc>
                <a:spcPct val="100000"/>
              </a:lnSpc>
              <a:spcBef>
                <a:spcPts val="0"/>
              </a:spcBef>
              <a:spcAft>
                <a:spcPts val="0"/>
              </a:spcAft>
              <a:buClr>
                <a:srgbClr val="888888"/>
              </a:buClr>
              <a:buSzPts val="3000"/>
              <a:buChar char="●"/>
            </a:pPr>
            <a:r>
              <a:rPr lang="en-US" sz="3000">
                <a:solidFill>
                  <a:srgbClr val="888888"/>
                </a:solidFill>
              </a:rPr>
              <a:t>Build the model locally for internal purposes and safety</a:t>
            </a:r>
            <a:endParaRPr sz="3000">
              <a:solidFill>
                <a:srgbClr val="888888"/>
              </a:solidFill>
            </a:endParaRPr>
          </a:p>
          <a:p>
            <a:pPr indent="-419100" lvl="0" marL="457200" marR="0" rtl="0" algn="l">
              <a:lnSpc>
                <a:spcPct val="100000"/>
              </a:lnSpc>
              <a:spcBef>
                <a:spcPts val="0"/>
              </a:spcBef>
              <a:spcAft>
                <a:spcPts val="0"/>
              </a:spcAft>
              <a:buClr>
                <a:srgbClr val="888888"/>
              </a:buClr>
              <a:buSzPts val="3000"/>
              <a:buChar char="●"/>
            </a:pPr>
            <a:r>
              <a:rPr lang="en-US" sz="3000">
                <a:solidFill>
                  <a:srgbClr val="888888"/>
                </a:solidFill>
              </a:rPr>
              <a:t>Education Center: Build filter buttons to allow user to retrieve desired data</a:t>
            </a:r>
            <a:endParaRPr sz="3000">
              <a:solidFill>
                <a:srgbClr val="888888"/>
              </a:solidFill>
            </a:endParaRPr>
          </a:p>
          <a:p>
            <a:pPr indent="-419100" lvl="0" marL="457200" marR="0" rtl="0" algn="l">
              <a:lnSpc>
                <a:spcPct val="100000"/>
              </a:lnSpc>
              <a:spcBef>
                <a:spcPts val="0"/>
              </a:spcBef>
              <a:spcAft>
                <a:spcPts val="0"/>
              </a:spcAft>
              <a:buClr>
                <a:srgbClr val="888888"/>
              </a:buClr>
              <a:buSzPts val="3000"/>
              <a:buChar char="●"/>
            </a:pPr>
            <a:r>
              <a:rPr lang="en-US" sz="3000">
                <a:solidFill>
                  <a:srgbClr val="888888"/>
                </a:solidFill>
              </a:rPr>
              <a:t>Feed the queries prompted by the users to LLM trained to evaluate the needs for further education, courses and proposals to improve workers skills </a:t>
            </a:r>
            <a:endParaRPr sz="3000">
              <a:solidFill>
                <a:srgbClr val="888888"/>
              </a:solidFill>
            </a:endParaRPr>
          </a:p>
          <a:p>
            <a:pPr indent="-419100" lvl="0" marL="457200" marR="0" rtl="0" algn="l">
              <a:lnSpc>
                <a:spcPct val="100000"/>
              </a:lnSpc>
              <a:spcBef>
                <a:spcPts val="0"/>
              </a:spcBef>
              <a:spcAft>
                <a:spcPts val="0"/>
              </a:spcAft>
              <a:buClr>
                <a:srgbClr val="888888"/>
              </a:buClr>
              <a:buSzPts val="3000"/>
              <a:buChar char="●"/>
            </a:pPr>
            <a:r>
              <a:rPr lang="en-US" sz="3000">
                <a:solidFill>
                  <a:srgbClr val="888888"/>
                </a:solidFill>
              </a:rPr>
              <a:t>Include voice recognition so user can input their questions by audio</a:t>
            </a:r>
            <a:endParaRPr sz="3000">
              <a:solidFill>
                <a:srgbClr val="888888"/>
              </a:solidFill>
            </a:endParaRPr>
          </a:p>
          <a:p>
            <a:pPr indent="-419100" lvl="0" marL="457200" marR="0" rtl="0" algn="l">
              <a:lnSpc>
                <a:spcPct val="100000"/>
              </a:lnSpc>
              <a:spcBef>
                <a:spcPts val="0"/>
              </a:spcBef>
              <a:spcAft>
                <a:spcPts val="0"/>
              </a:spcAft>
              <a:buClr>
                <a:srgbClr val="888888"/>
              </a:buClr>
              <a:buSzPts val="3000"/>
              <a:buChar char="●"/>
            </a:pPr>
            <a:r>
              <a:rPr lang="en-US" sz="3000">
                <a:solidFill>
                  <a:srgbClr val="888888"/>
                </a:solidFill>
              </a:rPr>
              <a:t>Add translation LLM to support other languages (e.g.: Spanish)</a:t>
            </a:r>
            <a:endParaRPr sz="3000">
              <a:solidFill>
                <a:srgbClr val="888888"/>
              </a:solidFill>
            </a:endParaRPr>
          </a:p>
          <a:p>
            <a:pPr indent="-419100" lvl="0" marL="457200" marR="0" rtl="0" algn="l">
              <a:lnSpc>
                <a:spcPct val="100000"/>
              </a:lnSpc>
              <a:spcBef>
                <a:spcPts val="0"/>
              </a:spcBef>
              <a:spcAft>
                <a:spcPts val="0"/>
              </a:spcAft>
              <a:buClr>
                <a:srgbClr val="888888"/>
              </a:buClr>
              <a:buSzPts val="3000"/>
              <a:buChar char="●"/>
            </a:pPr>
            <a:r>
              <a:rPr lang="en-US" sz="3000">
                <a:solidFill>
                  <a:srgbClr val="888888"/>
                </a:solidFill>
              </a:rPr>
              <a:t>Add sentiment analysis to get reviews from users to improve the app</a:t>
            </a:r>
            <a:endParaRPr sz="3000">
              <a:solidFill>
                <a:srgbClr val="888888"/>
              </a:solidFill>
            </a:endParaRPr>
          </a:p>
          <a:p>
            <a:pPr indent="-419100" lvl="0" marL="457200" marR="0" rtl="0" algn="l">
              <a:lnSpc>
                <a:spcPct val="100000"/>
              </a:lnSpc>
              <a:spcBef>
                <a:spcPts val="0"/>
              </a:spcBef>
              <a:spcAft>
                <a:spcPts val="0"/>
              </a:spcAft>
              <a:buClr>
                <a:srgbClr val="888888"/>
              </a:buClr>
              <a:buSzPts val="3000"/>
              <a:buChar char="●"/>
            </a:pPr>
            <a:r>
              <a:rPr lang="en-US" sz="3000">
                <a:solidFill>
                  <a:srgbClr val="888888"/>
                </a:solidFill>
              </a:rPr>
              <a:t>Improve user interface and design</a:t>
            </a:r>
            <a:endParaRPr sz="3000">
              <a:solidFill>
                <a:srgbClr val="88888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1328f494d6_0_30"/>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 name="Google Shape;238;g31328f494d6_0_30"/>
          <p:cNvSpPr txBox="1"/>
          <p:nvPr/>
        </p:nvSpPr>
        <p:spPr>
          <a:xfrm>
            <a:off x="2174483" y="2869988"/>
            <a:ext cx="13951500" cy="738900"/>
          </a:xfrm>
          <a:prstGeom prst="rect">
            <a:avLst/>
          </a:prstGeom>
          <a:noFill/>
          <a:ln>
            <a:noFill/>
          </a:ln>
        </p:spPr>
        <p:txBody>
          <a:bodyPr anchorCtr="0" anchor="t" bIns="0" lIns="0" spcFirstLastPara="1" rIns="0" wrap="square" tIns="0">
            <a:spAutoFit/>
          </a:bodyPr>
          <a:lstStyle/>
          <a:p>
            <a:pPr indent="0" lvl="0" marL="0" marR="0" rtl="0" algn="ctr">
              <a:lnSpc>
                <a:spcPct val="119979"/>
              </a:lnSpc>
              <a:spcBef>
                <a:spcPts val="0"/>
              </a:spcBef>
              <a:spcAft>
                <a:spcPts val="0"/>
              </a:spcAft>
              <a:buClr>
                <a:srgbClr val="000000"/>
              </a:buClr>
              <a:buSzPts val="4800"/>
              <a:buFont typeface="Arial"/>
              <a:buNone/>
            </a:pPr>
            <a:r>
              <a:rPr lang="en-US" sz="4800">
                <a:solidFill>
                  <a:srgbClr val="2199D4"/>
                </a:solidFill>
                <a:latin typeface="Fredoka"/>
                <a:ea typeface="Fredoka"/>
                <a:cs typeface="Fredoka"/>
                <a:sym typeface="Fredoka"/>
              </a:rPr>
              <a:t>THANK YOU</a:t>
            </a:r>
            <a:endParaRPr b="0" i="0" sz="4800" u="none" cap="none" strike="noStrike">
              <a:solidFill>
                <a:srgbClr val="2199D4"/>
              </a:solidFill>
              <a:latin typeface="Fredoka"/>
              <a:ea typeface="Fredoka"/>
              <a:cs typeface="Fredoka"/>
              <a:sym typeface="Fredoka"/>
            </a:endParaRPr>
          </a:p>
        </p:txBody>
      </p:sp>
      <p:grpSp>
        <p:nvGrpSpPr>
          <p:cNvPr id="239" name="Google Shape;239;g31328f494d6_0_30"/>
          <p:cNvGrpSpPr/>
          <p:nvPr/>
        </p:nvGrpSpPr>
        <p:grpSpPr>
          <a:xfrm>
            <a:off x="-247933" y="9620598"/>
            <a:ext cx="18796275" cy="901575"/>
            <a:chOff x="0" y="0"/>
            <a:chExt cx="25061700" cy="1202100"/>
          </a:xfrm>
        </p:grpSpPr>
        <p:sp>
          <p:nvSpPr>
            <p:cNvPr id="240" name="Google Shape;240;g31328f494d6_0_30"/>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 name="Google Shape;241;g31328f494d6_0_30"/>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
        <p:nvSpPr>
          <p:cNvPr id="242" name="Google Shape;242;g31328f494d6_0_30"/>
          <p:cNvSpPr txBox="1"/>
          <p:nvPr/>
        </p:nvSpPr>
        <p:spPr>
          <a:xfrm>
            <a:off x="1101400" y="2492250"/>
            <a:ext cx="130545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sz="3000">
              <a:solidFill>
                <a:srgbClr val="888888"/>
              </a:solidFill>
            </a:endParaRPr>
          </a:p>
        </p:txBody>
      </p:sp>
      <p:sp>
        <p:nvSpPr>
          <p:cNvPr id="243" name="Google Shape;243;g31328f494d6_0_30"/>
          <p:cNvSpPr txBox="1"/>
          <p:nvPr/>
        </p:nvSpPr>
        <p:spPr>
          <a:xfrm>
            <a:off x="2168246" y="4427688"/>
            <a:ext cx="13951500" cy="1431600"/>
          </a:xfrm>
          <a:prstGeom prst="rect">
            <a:avLst/>
          </a:prstGeom>
          <a:noFill/>
          <a:ln>
            <a:noFill/>
          </a:ln>
        </p:spPr>
        <p:txBody>
          <a:bodyPr anchorCtr="0" anchor="t" bIns="0" lIns="0" spcFirstLastPara="1" rIns="0" wrap="square" tIns="0">
            <a:spAutoFit/>
          </a:bodyPr>
          <a:lstStyle/>
          <a:p>
            <a:pPr indent="0" lvl="0" marL="0" marR="0" rtl="0" algn="ctr">
              <a:lnSpc>
                <a:spcPct val="119979"/>
              </a:lnSpc>
              <a:spcBef>
                <a:spcPts val="0"/>
              </a:spcBef>
              <a:spcAft>
                <a:spcPts val="0"/>
              </a:spcAft>
              <a:buClr>
                <a:srgbClr val="000000"/>
              </a:buClr>
              <a:buSzPts val="4800"/>
              <a:buFont typeface="Arial"/>
              <a:buNone/>
            </a:pPr>
            <a:r>
              <a:rPr lang="en-US" sz="9300">
                <a:solidFill>
                  <a:srgbClr val="2199D4"/>
                </a:solidFill>
                <a:latin typeface="Fredoka"/>
                <a:ea typeface="Fredoka"/>
                <a:cs typeface="Fredoka"/>
                <a:sym typeface="Fredoka"/>
              </a:rPr>
              <a:t>LET’S SEE THE APP</a:t>
            </a:r>
            <a:endParaRPr b="0" i="0" sz="9300" u="none" cap="none" strike="noStrike">
              <a:solidFill>
                <a:srgbClr val="2199D4"/>
              </a:solidFill>
              <a:latin typeface="Fredoka"/>
              <a:ea typeface="Fredoka"/>
              <a:cs typeface="Fredoka"/>
              <a:sym typeface="Fredok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p:nvPr/>
        </p:nvSpPr>
        <p:spPr>
          <a:xfrm>
            <a:off x="-247933" y="9617423"/>
            <a:ext cx="18796165" cy="904716"/>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2"/>
          <p:cNvSpPr txBox="1"/>
          <p:nvPr/>
        </p:nvSpPr>
        <p:spPr>
          <a:xfrm>
            <a:off x="949008" y="1153200"/>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4800">
                <a:solidFill>
                  <a:srgbClr val="2199D4"/>
                </a:solidFill>
                <a:latin typeface="Fredoka"/>
                <a:ea typeface="Fredoka"/>
                <a:cs typeface="Fredoka"/>
                <a:sym typeface="Fredoka"/>
              </a:rPr>
              <a:t>Project Overview</a:t>
            </a:r>
            <a:endParaRPr b="0" i="0" sz="4800" u="none" cap="none" strike="noStrike">
              <a:solidFill>
                <a:srgbClr val="2199D4"/>
              </a:solidFill>
              <a:latin typeface="Fredoka"/>
              <a:ea typeface="Fredoka"/>
              <a:cs typeface="Fredoka"/>
              <a:sym typeface="Fredoka"/>
            </a:endParaRPr>
          </a:p>
        </p:txBody>
      </p:sp>
      <p:grpSp>
        <p:nvGrpSpPr>
          <p:cNvPr id="99" name="Google Shape;99;p2"/>
          <p:cNvGrpSpPr/>
          <p:nvPr/>
        </p:nvGrpSpPr>
        <p:grpSpPr>
          <a:xfrm>
            <a:off x="-247933" y="9620598"/>
            <a:ext cx="18796165" cy="901541"/>
            <a:chOff x="0" y="0"/>
            <a:chExt cx="25061553" cy="1202055"/>
          </a:xfrm>
        </p:grpSpPr>
        <p:sp>
          <p:nvSpPr>
            <p:cNvPr id="100" name="Google Shape;100;p2"/>
            <p:cNvSpPr/>
            <p:nvPr/>
          </p:nvSpPr>
          <p:spPr>
            <a:xfrm>
              <a:off x="0" y="0"/>
              <a:ext cx="25061553" cy="1202055"/>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 name="Google Shape;101;p2"/>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
        <p:nvSpPr>
          <p:cNvPr id="102" name="Google Shape;102;p2"/>
          <p:cNvSpPr txBox="1"/>
          <p:nvPr/>
        </p:nvSpPr>
        <p:spPr>
          <a:xfrm>
            <a:off x="949000" y="2975875"/>
            <a:ext cx="10229100" cy="4233000"/>
          </a:xfrm>
          <a:prstGeom prst="rect">
            <a:avLst/>
          </a:prstGeom>
          <a:noFill/>
          <a:ln>
            <a:noFill/>
          </a:ln>
        </p:spPr>
        <p:txBody>
          <a:bodyPr anchorCtr="0" anchor="t" bIns="0" lIns="0" spcFirstLastPara="1" rIns="0" wrap="square" tIns="0">
            <a:spAutoFit/>
          </a:bodyPr>
          <a:lstStyle/>
          <a:p>
            <a:pPr indent="-387350" lvl="0" marL="457200" rtl="0" algn="l">
              <a:spcBef>
                <a:spcPts val="0"/>
              </a:spcBef>
              <a:spcAft>
                <a:spcPts val="0"/>
              </a:spcAft>
              <a:buClr>
                <a:srgbClr val="888888"/>
              </a:buClr>
              <a:buSzPts val="2500"/>
              <a:buChar char="●"/>
            </a:pPr>
            <a:r>
              <a:rPr b="1" lang="en-US" sz="2500">
                <a:solidFill>
                  <a:srgbClr val="888888"/>
                </a:solidFill>
              </a:rPr>
              <a:t>Goal: Implementation of Generative AI and ML to increase efficiency in daily nursing flow and allow educators and managers to analyse metrics to </a:t>
            </a:r>
            <a:r>
              <a:rPr b="1" lang="en-US" sz="2500">
                <a:solidFill>
                  <a:srgbClr val="888888"/>
                </a:solidFill>
              </a:rPr>
              <a:t>improve</a:t>
            </a:r>
            <a:r>
              <a:rPr b="1" lang="en-US" sz="2500">
                <a:solidFill>
                  <a:srgbClr val="888888"/>
                </a:solidFill>
              </a:rPr>
              <a:t> education requirements goals.</a:t>
            </a:r>
            <a:endParaRPr b="1" sz="2500">
              <a:solidFill>
                <a:srgbClr val="888888"/>
              </a:solidFill>
            </a:endParaRPr>
          </a:p>
          <a:p>
            <a:pPr indent="0" lvl="0" marL="457200" rtl="0" algn="l">
              <a:spcBef>
                <a:spcPts val="0"/>
              </a:spcBef>
              <a:spcAft>
                <a:spcPts val="0"/>
              </a:spcAft>
              <a:buNone/>
            </a:pPr>
            <a:r>
              <a:t/>
            </a:r>
            <a:endParaRPr b="1" sz="2500">
              <a:solidFill>
                <a:srgbClr val="888888"/>
              </a:solidFill>
            </a:endParaRPr>
          </a:p>
          <a:p>
            <a:pPr indent="-387350" lvl="0" marL="457200" rtl="0" algn="l">
              <a:spcBef>
                <a:spcPts val="0"/>
              </a:spcBef>
              <a:spcAft>
                <a:spcPts val="0"/>
              </a:spcAft>
              <a:buClr>
                <a:srgbClr val="888888"/>
              </a:buClr>
              <a:buSzPts val="2500"/>
              <a:buChar char="●"/>
            </a:pPr>
            <a:r>
              <a:rPr b="1" lang="en-US" sz="2500">
                <a:solidFill>
                  <a:srgbClr val="888888"/>
                </a:solidFill>
              </a:rPr>
              <a:t>Data: </a:t>
            </a:r>
            <a:endParaRPr b="1" sz="2500">
              <a:solidFill>
                <a:srgbClr val="888888"/>
              </a:solidFill>
            </a:endParaRPr>
          </a:p>
          <a:p>
            <a:pPr indent="-387350" lvl="1" marL="1371600" rtl="0" algn="l">
              <a:spcBef>
                <a:spcPts val="0"/>
              </a:spcBef>
              <a:spcAft>
                <a:spcPts val="0"/>
              </a:spcAft>
              <a:buClr>
                <a:srgbClr val="888888"/>
              </a:buClr>
              <a:buSzPts val="2500"/>
              <a:buChar char="○"/>
            </a:pPr>
            <a:r>
              <a:rPr b="1" lang="en-US" sz="2500">
                <a:solidFill>
                  <a:srgbClr val="888888"/>
                </a:solidFill>
              </a:rPr>
              <a:t>Pediatric Cardiology. Essential Pocket Guide</a:t>
            </a:r>
            <a:endParaRPr b="1" sz="2500">
              <a:solidFill>
                <a:srgbClr val="888888"/>
              </a:solidFill>
            </a:endParaRPr>
          </a:p>
          <a:p>
            <a:pPr indent="-387350" lvl="1" marL="1371600" rtl="0" algn="l">
              <a:spcBef>
                <a:spcPts val="0"/>
              </a:spcBef>
              <a:spcAft>
                <a:spcPts val="0"/>
              </a:spcAft>
              <a:buClr>
                <a:srgbClr val="888888"/>
              </a:buClr>
              <a:buSzPts val="2500"/>
              <a:buChar char="○"/>
            </a:pPr>
            <a:r>
              <a:rPr b="1" lang="en-US" sz="2500">
                <a:solidFill>
                  <a:srgbClr val="888888"/>
                </a:solidFill>
              </a:rPr>
              <a:t>Manually created dataset (200 rows and 20 columns)</a:t>
            </a:r>
            <a:endParaRPr b="1" sz="2500">
              <a:solidFill>
                <a:srgbClr val="888888"/>
              </a:solidFill>
            </a:endParaRPr>
          </a:p>
          <a:p>
            <a:pPr indent="0" lvl="0" marL="1371600" rtl="0" algn="l">
              <a:spcBef>
                <a:spcPts val="0"/>
              </a:spcBef>
              <a:spcAft>
                <a:spcPts val="0"/>
              </a:spcAft>
              <a:buNone/>
            </a:pPr>
            <a:r>
              <a:t/>
            </a:r>
            <a:endParaRPr b="1" sz="2500">
              <a:solidFill>
                <a:srgbClr val="888888"/>
              </a:solidFill>
            </a:endParaRPr>
          </a:p>
          <a:p>
            <a:pPr indent="0" lvl="0" marL="0" rtl="0" algn="l">
              <a:spcBef>
                <a:spcPts val="0"/>
              </a:spcBef>
              <a:spcAft>
                <a:spcPts val="0"/>
              </a:spcAft>
              <a:buNone/>
            </a:pPr>
            <a:r>
              <a:t/>
            </a:r>
            <a:endParaRPr b="1" sz="2500">
              <a:solidFill>
                <a:srgbClr val="888888"/>
              </a:solidFill>
            </a:endParaRPr>
          </a:p>
          <a:p>
            <a:pPr indent="0" lvl="0" marL="0" marR="0" rtl="0" algn="l">
              <a:lnSpc>
                <a:spcPct val="100000"/>
              </a:lnSpc>
              <a:spcBef>
                <a:spcPts val="0"/>
              </a:spcBef>
              <a:spcAft>
                <a:spcPts val="0"/>
              </a:spcAft>
              <a:buNone/>
            </a:pPr>
            <a:r>
              <a:t/>
            </a:r>
            <a:endParaRPr sz="2500">
              <a:solidFill>
                <a:srgbClr val="888888"/>
              </a:solidFill>
            </a:endParaRPr>
          </a:p>
        </p:txBody>
      </p:sp>
      <p:pic>
        <p:nvPicPr>
          <p:cNvPr id="103" name="Google Shape;103;p2"/>
          <p:cNvPicPr preferRelativeResize="0"/>
          <p:nvPr/>
        </p:nvPicPr>
        <p:blipFill>
          <a:blip r:embed="rId3">
            <a:alphaModFix/>
          </a:blip>
          <a:stretch>
            <a:fillRect/>
          </a:stretch>
        </p:blipFill>
        <p:spPr>
          <a:xfrm>
            <a:off x="11388550" y="445504"/>
            <a:ext cx="6371100" cy="89703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31328f494d6_0_87"/>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 name="Google Shape;109;g31328f494d6_0_87"/>
          <p:cNvSpPr txBox="1"/>
          <p:nvPr/>
        </p:nvSpPr>
        <p:spPr>
          <a:xfrm>
            <a:off x="949008" y="1153200"/>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4800">
                <a:solidFill>
                  <a:srgbClr val="2199D4"/>
                </a:solidFill>
                <a:latin typeface="Fredoka"/>
                <a:ea typeface="Fredoka"/>
                <a:cs typeface="Fredoka"/>
                <a:sym typeface="Fredoka"/>
              </a:rPr>
              <a:t>Project Overview</a:t>
            </a:r>
            <a:endParaRPr b="0" i="0" sz="4800" u="none" cap="none" strike="noStrike">
              <a:solidFill>
                <a:srgbClr val="2199D4"/>
              </a:solidFill>
              <a:latin typeface="Fredoka"/>
              <a:ea typeface="Fredoka"/>
              <a:cs typeface="Fredoka"/>
              <a:sym typeface="Fredoka"/>
            </a:endParaRPr>
          </a:p>
        </p:txBody>
      </p:sp>
      <p:grpSp>
        <p:nvGrpSpPr>
          <p:cNvPr id="110" name="Google Shape;110;g31328f494d6_0_87"/>
          <p:cNvGrpSpPr/>
          <p:nvPr/>
        </p:nvGrpSpPr>
        <p:grpSpPr>
          <a:xfrm>
            <a:off x="-247933" y="9620598"/>
            <a:ext cx="18796275" cy="901575"/>
            <a:chOff x="0" y="0"/>
            <a:chExt cx="25061700" cy="1202100"/>
          </a:xfrm>
        </p:grpSpPr>
        <p:sp>
          <p:nvSpPr>
            <p:cNvPr id="111" name="Google Shape;111;g31328f494d6_0_87"/>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 name="Google Shape;112;g31328f494d6_0_87"/>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pic>
        <p:nvPicPr>
          <p:cNvPr id="113" name="Google Shape;113;g31328f494d6_0_87"/>
          <p:cNvPicPr preferRelativeResize="0"/>
          <p:nvPr/>
        </p:nvPicPr>
        <p:blipFill>
          <a:blip r:embed="rId3">
            <a:alphaModFix/>
          </a:blip>
          <a:stretch>
            <a:fillRect/>
          </a:stretch>
        </p:blipFill>
        <p:spPr>
          <a:xfrm>
            <a:off x="152400" y="2044500"/>
            <a:ext cx="17983201" cy="4172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31328f494d6_0_78"/>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g31328f494d6_0_78"/>
          <p:cNvSpPr txBox="1"/>
          <p:nvPr/>
        </p:nvSpPr>
        <p:spPr>
          <a:xfrm>
            <a:off x="949008" y="1153200"/>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4800">
                <a:solidFill>
                  <a:srgbClr val="2199D4"/>
                </a:solidFill>
                <a:latin typeface="Fredoka"/>
                <a:ea typeface="Fredoka"/>
                <a:cs typeface="Fredoka"/>
                <a:sym typeface="Fredoka"/>
              </a:rPr>
              <a:t>Project Architecture</a:t>
            </a:r>
            <a:endParaRPr b="0" i="0" sz="4800" u="none" cap="none" strike="noStrike">
              <a:solidFill>
                <a:srgbClr val="2199D4"/>
              </a:solidFill>
              <a:latin typeface="Fredoka"/>
              <a:ea typeface="Fredoka"/>
              <a:cs typeface="Fredoka"/>
              <a:sym typeface="Fredoka"/>
            </a:endParaRPr>
          </a:p>
        </p:txBody>
      </p:sp>
      <p:grpSp>
        <p:nvGrpSpPr>
          <p:cNvPr id="120" name="Google Shape;120;g31328f494d6_0_78"/>
          <p:cNvGrpSpPr/>
          <p:nvPr/>
        </p:nvGrpSpPr>
        <p:grpSpPr>
          <a:xfrm>
            <a:off x="-247933" y="9620598"/>
            <a:ext cx="18796275" cy="901575"/>
            <a:chOff x="0" y="0"/>
            <a:chExt cx="25061700" cy="1202100"/>
          </a:xfrm>
        </p:grpSpPr>
        <p:sp>
          <p:nvSpPr>
            <p:cNvPr id="121" name="Google Shape;121;g31328f494d6_0_78"/>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 name="Google Shape;122;g31328f494d6_0_78"/>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
        <p:nvSpPr>
          <p:cNvPr id="123" name="Google Shape;123;g31328f494d6_0_78"/>
          <p:cNvSpPr txBox="1"/>
          <p:nvPr/>
        </p:nvSpPr>
        <p:spPr>
          <a:xfrm>
            <a:off x="949000" y="2975875"/>
            <a:ext cx="14843400" cy="4617600"/>
          </a:xfrm>
          <a:prstGeom prst="rect">
            <a:avLst/>
          </a:prstGeom>
          <a:noFill/>
          <a:ln>
            <a:noFill/>
          </a:ln>
        </p:spPr>
        <p:txBody>
          <a:bodyPr anchorCtr="0" anchor="t" bIns="0" lIns="0" spcFirstLastPara="1" rIns="0" wrap="square" tIns="0">
            <a:spAutoFit/>
          </a:bodyPr>
          <a:lstStyle/>
          <a:p>
            <a:pPr indent="-387350" lvl="0" marL="457200" rtl="0" algn="l">
              <a:spcBef>
                <a:spcPts val="0"/>
              </a:spcBef>
              <a:spcAft>
                <a:spcPts val="0"/>
              </a:spcAft>
              <a:buClr>
                <a:srgbClr val="888888"/>
              </a:buClr>
              <a:buSzPts val="2500"/>
              <a:buChar char="●"/>
            </a:pPr>
            <a:r>
              <a:rPr b="1" lang="en-US" sz="2500">
                <a:solidFill>
                  <a:srgbClr val="888888"/>
                </a:solidFill>
              </a:rPr>
              <a:t>MySQL:</a:t>
            </a:r>
            <a:r>
              <a:rPr lang="en-US" sz="2500">
                <a:solidFill>
                  <a:srgbClr val="888888"/>
                </a:solidFill>
              </a:rPr>
              <a:t> The app includes a page where the user can apply certain filters and build a dataframe using a sql query</a:t>
            </a:r>
            <a:endParaRPr sz="2500">
              <a:solidFill>
                <a:srgbClr val="888888"/>
              </a:solidFill>
            </a:endParaRPr>
          </a:p>
          <a:p>
            <a:pPr indent="0" lvl="0" marL="457200" rtl="0" algn="l">
              <a:spcBef>
                <a:spcPts val="0"/>
              </a:spcBef>
              <a:spcAft>
                <a:spcPts val="0"/>
              </a:spcAft>
              <a:buNone/>
            </a:pPr>
            <a:r>
              <a:t/>
            </a:r>
            <a:endParaRPr sz="2500">
              <a:solidFill>
                <a:srgbClr val="888888"/>
              </a:solidFill>
            </a:endParaRPr>
          </a:p>
          <a:p>
            <a:pPr indent="-387350" lvl="0" marL="457200" rtl="0" algn="l">
              <a:spcBef>
                <a:spcPts val="0"/>
              </a:spcBef>
              <a:spcAft>
                <a:spcPts val="0"/>
              </a:spcAft>
              <a:buClr>
                <a:srgbClr val="888888"/>
              </a:buClr>
              <a:buSzPts val="2500"/>
              <a:buChar char="●"/>
            </a:pPr>
            <a:r>
              <a:rPr b="1" lang="en-US" sz="2500">
                <a:solidFill>
                  <a:srgbClr val="888888"/>
                </a:solidFill>
              </a:rPr>
              <a:t>ML model: </a:t>
            </a:r>
            <a:r>
              <a:rPr lang="en-US" sz="2500">
                <a:solidFill>
                  <a:srgbClr val="888888"/>
                </a:solidFill>
              </a:rPr>
              <a:t>Images Classification using HaggingFace model, where user can upload an image of a patient's wound, and the app return the type of wound (e.g.: pressure injury)</a:t>
            </a:r>
            <a:endParaRPr sz="2500">
              <a:solidFill>
                <a:srgbClr val="888888"/>
              </a:solidFill>
            </a:endParaRPr>
          </a:p>
          <a:p>
            <a:pPr indent="0" lvl="0" marL="457200" rtl="0" algn="l">
              <a:spcBef>
                <a:spcPts val="0"/>
              </a:spcBef>
              <a:spcAft>
                <a:spcPts val="0"/>
              </a:spcAft>
              <a:buNone/>
            </a:pPr>
            <a:r>
              <a:t/>
            </a:r>
            <a:endParaRPr sz="2500">
              <a:solidFill>
                <a:srgbClr val="888888"/>
              </a:solidFill>
            </a:endParaRPr>
          </a:p>
          <a:p>
            <a:pPr indent="-387350" lvl="0" marL="457200" rtl="0" algn="l">
              <a:spcBef>
                <a:spcPts val="0"/>
              </a:spcBef>
              <a:spcAft>
                <a:spcPts val="0"/>
              </a:spcAft>
              <a:buClr>
                <a:srgbClr val="888888"/>
              </a:buClr>
              <a:buSzPts val="2500"/>
              <a:buChar char="●"/>
            </a:pPr>
            <a:r>
              <a:rPr b="1" lang="en-US" sz="2500">
                <a:solidFill>
                  <a:srgbClr val="888888"/>
                </a:solidFill>
              </a:rPr>
              <a:t>Retrieval Augmented Generation (RAG) model: </a:t>
            </a:r>
            <a:r>
              <a:rPr lang="en-US" sz="2500">
                <a:solidFill>
                  <a:srgbClr val="888888"/>
                </a:solidFill>
              </a:rPr>
              <a:t>This model enables users to upload a PDF document, ask questions, and receive coherent, complete, and relevant responses generated by an integrated large language model (LLM).</a:t>
            </a:r>
            <a:endParaRPr sz="2500">
              <a:solidFill>
                <a:srgbClr val="888888"/>
              </a:solidFill>
            </a:endParaRPr>
          </a:p>
          <a:p>
            <a:pPr indent="0" lvl="0" marL="457200" rtl="0" algn="l">
              <a:spcBef>
                <a:spcPts val="0"/>
              </a:spcBef>
              <a:spcAft>
                <a:spcPts val="0"/>
              </a:spcAft>
              <a:buNone/>
            </a:pPr>
            <a:r>
              <a:t/>
            </a:r>
            <a:endParaRPr sz="2500">
              <a:solidFill>
                <a:srgbClr val="888888"/>
              </a:solidFill>
            </a:endParaRPr>
          </a:p>
          <a:p>
            <a:pPr indent="-387350" lvl="0" marL="457200" rtl="0" algn="l">
              <a:spcBef>
                <a:spcPts val="0"/>
              </a:spcBef>
              <a:spcAft>
                <a:spcPts val="0"/>
              </a:spcAft>
              <a:buClr>
                <a:srgbClr val="888888"/>
              </a:buClr>
              <a:buSzPts val="2500"/>
              <a:buChar char="●"/>
            </a:pPr>
            <a:r>
              <a:rPr b="1" lang="en-US" sz="2500">
                <a:solidFill>
                  <a:srgbClr val="888888"/>
                </a:solidFill>
              </a:rPr>
              <a:t>Streamlit app: </a:t>
            </a:r>
            <a:r>
              <a:rPr lang="en-US" sz="2500">
                <a:solidFill>
                  <a:srgbClr val="888888"/>
                </a:solidFill>
              </a:rPr>
              <a:t>Models deploys in Streamlit interface to enhance user experience</a:t>
            </a:r>
            <a:endParaRPr sz="2500">
              <a:solidFill>
                <a:srgbClr val="888888"/>
              </a:solidFill>
            </a:endParaRPr>
          </a:p>
          <a:p>
            <a:pPr indent="0" lvl="0" marL="0" marR="0" rtl="0" algn="l">
              <a:lnSpc>
                <a:spcPct val="100000"/>
              </a:lnSpc>
              <a:spcBef>
                <a:spcPts val="0"/>
              </a:spcBef>
              <a:spcAft>
                <a:spcPts val="0"/>
              </a:spcAft>
              <a:buNone/>
            </a:pPr>
            <a:r>
              <a:t/>
            </a:r>
            <a:endParaRPr sz="2500">
              <a:solidFill>
                <a:srgbClr val="888888"/>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1107aec46b_1_3"/>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 name="Google Shape;129;g31107aec46b_1_3"/>
          <p:cNvSpPr txBox="1"/>
          <p:nvPr/>
        </p:nvSpPr>
        <p:spPr>
          <a:xfrm>
            <a:off x="949008" y="1153200"/>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t/>
            </a:r>
            <a:endParaRPr b="0" i="0" sz="4800" u="none" cap="none" strike="noStrike">
              <a:solidFill>
                <a:srgbClr val="2199D4"/>
              </a:solidFill>
              <a:latin typeface="Fredoka"/>
              <a:ea typeface="Fredoka"/>
              <a:cs typeface="Fredoka"/>
              <a:sym typeface="Fredoka"/>
            </a:endParaRPr>
          </a:p>
        </p:txBody>
      </p:sp>
      <p:grpSp>
        <p:nvGrpSpPr>
          <p:cNvPr id="130" name="Google Shape;130;g31107aec46b_1_3"/>
          <p:cNvGrpSpPr/>
          <p:nvPr/>
        </p:nvGrpSpPr>
        <p:grpSpPr>
          <a:xfrm>
            <a:off x="-247933" y="9620598"/>
            <a:ext cx="18796275" cy="901575"/>
            <a:chOff x="0" y="0"/>
            <a:chExt cx="25061700" cy="1202100"/>
          </a:xfrm>
        </p:grpSpPr>
        <p:sp>
          <p:nvSpPr>
            <p:cNvPr id="131" name="Google Shape;131;g31107aec46b_1_3"/>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g31107aec46b_1_3"/>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
        <p:nvSpPr>
          <p:cNvPr id="133" name="Google Shape;133;g31107aec46b_1_3"/>
          <p:cNvSpPr txBox="1"/>
          <p:nvPr/>
        </p:nvSpPr>
        <p:spPr>
          <a:xfrm>
            <a:off x="949008" y="1153200"/>
            <a:ext cx="13951500" cy="738900"/>
          </a:xfrm>
          <a:prstGeom prst="rect">
            <a:avLst/>
          </a:prstGeom>
          <a:noFill/>
          <a:ln>
            <a:noFill/>
          </a:ln>
        </p:spPr>
        <p:txBody>
          <a:bodyPr anchorCtr="0" anchor="t" bIns="0" lIns="0" spcFirstLastPara="1" rIns="0" wrap="square" tIns="0">
            <a:spAutoFit/>
          </a:bodyPr>
          <a:lstStyle/>
          <a:p>
            <a:pPr indent="0" lvl="0" marL="0" rtl="0" algn="l">
              <a:lnSpc>
                <a:spcPct val="119979"/>
              </a:lnSpc>
              <a:spcBef>
                <a:spcPts val="0"/>
              </a:spcBef>
              <a:spcAft>
                <a:spcPts val="0"/>
              </a:spcAft>
              <a:buNone/>
            </a:pPr>
            <a:r>
              <a:rPr lang="en-US" sz="4800">
                <a:solidFill>
                  <a:srgbClr val="2199D4"/>
                </a:solidFill>
                <a:latin typeface="Fredoka"/>
                <a:ea typeface="Fredoka"/>
                <a:cs typeface="Fredoka"/>
                <a:sym typeface="Fredoka"/>
              </a:rPr>
              <a:t>LOAD AND PROCESS DATA</a:t>
            </a:r>
            <a:endParaRPr sz="4800">
              <a:solidFill>
                <a:srgbClr val="2199D4"/>
              </a:solidFill>
              <a:latin typeface="Fredoka"/>
              <a:ea typeface="Fredoka"/>
              <a:cs typeface="Fredoka"/>
              <a:sym typeface="Fredoka"/>
            </a:endParaRPr>
          </a:p>
        </p:txBody>
      </p:sp>
      <p:sp>
        <p:nvSpPr>
          <p:cNvPr id="134" name="Google Shape;134;g31107aec46b_1_3"/>
          <p:cNvSpPr txBox="1"/>
          <p:nvPr/>
        </p:nvSpPr>
        <p:spPr>
          <a:xfrm>
            <a:off x="13344750" y="3808025"/>
            <a:ext cx="4350900" cy="1385400"/>
          </a:xfrm>
          <a:prstGeom prst="rect">
            <a:avLst/>
          </a:prstGeom>
          <a:noFill/>
          <a:ln>
            <a:noFill/>
          </a:ln>
        </p:spPr>
        <p:txBody>
          <a:bodyPr anchorCtr="0" anchor="t" bIns="0" lIns="0" spcFirstLastPara="1" rIns="0" wrap="square" tIns="0">
            <a:spAutoFit/>
          </a:bodyPr>
          <a:lstStyle/>
          <a:p>
            <a:pPr indent="-419100" lvl="0" marL="457200" marR="0" rtl="0" algn="l">
              <a:lnSpc>
                <a:spcPct val="100000"/>
              </a:lnSpc>
              <a:spcBef>
                <a:spcPts val="0"/>
              </a:spcBef>
              <a:spcAft>
                <a:spcPts val="0"/>
              </a:spcAft>
              <a:buClr>
                <a:srgbClr val="888888"/>
              </a:buClr>
              <a:buSzPts val="3000"/>
              <a:buFont typeface="Arial"/>
              <a:buAutoNum type="arabicPeriod"/>
            </a:pPr>
            <a:r>
              <a:rPr lang="en-US" sz="3000">
                <a:solidFill>
                  <a:srgbClr val="888888"/>
                </a:solidFill>
              </a:rPr>
              <a:t>Open PDF</a:t>
            </a:r>
            <a:endParaRPr sz="3000">
              <a:solidFill>
                <a:srgbClr val="888888"/>
              </a:solidFill>
            </a:endParaRPr>
          </a:p>
          <a:p>
            <a:pPr indent="-419100" lvl="0" marL="457200" marR="0" rtl="0" algn="l">
              <a:lnSpc>
                <a:spcPct val="100000"/>
              </a:lnSpc>
              <a:spcBef>
                <a:spcPts val="0"/>
              </a:spcBef>
              <a:spcAft>
                <a:spcPts val="0"/>
              </a:spcAft>
              <a:buClr>
                <a:srgbClr val="888888"/>
              </a:buClr>
              <a:buSzPts val="3000"/>
              <a:buAutoNum type="arabicPeriod"/>
            </a:pPr>
            <a:r>
              <a:rPr lang="en-US" sz="3000">
                <a:solidFill>
                  <a:srgbClr val="888888"/>
                </a:solidFill>
              </a:rPr>
              <a:t>Split by pages</a:t>
            </a:r>
            <a:endParaRPr sz="3000">
              <a:solidFill>
                <a:srgbClr val="888888"/>
              </a:solidFill>
            </a:endParaRPr>
          </a:p>
          <a:p>
            <a:pPr indent="-419100" lvl="0" marL="457200" marR="0" rtl="0" algn="l">
              <a:lnSpc>
                <a:spcPct val="100000"/>
              </a:lnSpc>
              <a:spcBef>
                <a:spcPts val="0"/>
              </a:spcBef>
              <a:spcAft>
                <a:spcPts val="0"/>
              </a:spcAft>
              <a:buClr>
                <a:srgbClr val="888888"/>
              </a:buClr>
              <a:buSzPts val="3000"/>
              <a:buAutoNum type="arabicPeriod"/>
            </a:pPr>
            <a:r>
              <a:rPr lang="en-US" sz="3000">
                <a:solidFill>
                  <a:srgbClr val="888888"/>
                </a:solidFill>
              </a:rPr>
              <a:t>Split pages in chunks</a:t>
            </a:r>
            <a:endParaRPr sz="3000">
              <a:solidFill>
                <a:srgbClr val="888888"/>
              </a:solidFill>
            </a:endParaRPr>
          </a:p>
        </p:txBody>
      </p:sp>
      <p:pic>
        <p:nvPicPr>
          <p:cNvPr id="135" name="Google Shape;135;g31107aec46b_1_3"/>
          <p:cNvPicPr preferRelativeResize="0"/>
          <p:nvPr/>
        </p:nvPicPr>
        <p:blipFill>
          <a:blip r:embed="rId3">
            <a:alphaModFix/>
          </a:blip>
          <a:stretch>
            <a:fillRect/>
          </a:stretch>
        </p:blipFill>
        <p:spPr>
          <a:xfrm>
            <a:off x="949000" y="2044500"/>
            <a:ext cx="10957999" cy="6773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0c604b8a9e_1_12"/>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g30c604b8a9e_1_12"/>
          <p:cNvSpPr txBox="1"/>
          <p:nvPr/>
        </p:nvSpPr>
        <p:spPr>
          <a:xfrm>
            <a:off x="949008" y="1153200"/>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t/>
            </a:r>
            <a:endParaRPr b="0" i="0" sz="4800" u="none" cap="none" strike="noStrike">
              <a:solidFill>
                <a:srgbClr val="2199D4"/>
              </a:solidFill>
              <a:latin typeface="Fredoka"/>
              <a:ea typeface="Fredoka"/>
              <a:cs typeface="Fredoka"/>
              <a:sym typeface="Fredoka"/>
            </a:endParaRPr>
          </a:p>
        </p:txBody>
      </p:sp>
      <p:grpSp>
        <p:nvGrpSpPr>
          <p:cNvPr id="142" name="Google Shape;142;g30c604b8a9e_1_12"/>
          <p:cNvGrpSpPr/>
          <p:nvPr/>
        </p:nvGrpSpPr>
        <p:grpSpPr>
          <a:xfrm>
            <a:off x="-247933" y="9620598"/>
            <a:ext cx="18796275" cy="901575"/>
            <a:chOff x="0" y="0"/>
            <a:chExt cx="25061700" cy="1202100"/>
          </a:xfrm>
        </p:grpSpPr>
        <p:sp>
          <p:nvSpPr>
            <p:cNvPr id="143" name="Google Shape;143;g30c604b8a9e_1_12"/>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g30c604b8a9e_1_12"/>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
        <p:nvSpPr>
          <p:cNvPr id="145" name="Google Shape;145;g30c604b8a9e_1_12"/>
          <p:cNvSpPr txBox="1"/>
          <p:nvPr/>
        </p:nvSpPr>
        <p:spPr>
          <a:xfrm>
            <a:off x="949008" y="1153200"/>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lang="en-US" sz="4800">
                <a:solidFill>
                  <a:srgbClr val="2199D4"/>
                </a:solidFill>
                <a:latin typeface="Fredoka"/>
                <a:ea typeface="Fredoka"/>
                <a:cs typeface="Fredoka"/>
                <a:sym typeface="Fredoka"/>
              </a:rPr>
              <a:t>DATA TO EMBEDDINGS: QDRANT</a:t>
            </a:r>
            <a:endParaRPr b="0" i="0" sz="4800" u="none" cap="none" strike="noStrike">
              <a:solidFill>
                <a:srgbClr val="2199D4"/>
              </a:solidFill>
              <a:latin typeface="Fredoka"/>
              <a:ea typeface="Fredoka"/>
              <a:cs typeface="Fredoka"/>
              <a:sym typeface="Fredoka"/>
            </a:endParaRPr>
          </a:p>
        </p:txBody>
      </p:sp>
      <p:sp>
        <p:nvSpPr>
          <p:cNvPr id="146" name="Google Shape;146;g30c604b8a9e_1_12"/>
          <p:cNvSpPr txBox="1"/>
          <p:nvPr/>
        </p:nvSpPr>
        <p:spPr>
          <a:xfrm>
            <a:off x="364500" y="3625775"/>
            <a:ext cx="4350900" cy="923400"/>
          </a:xfrm>
          <a:prstGeom prst="rect">
            <a:avLst/>
          </a:prstGeom>
          <a:noFill/>
          <a:ln>
            <a:noFill/>
          </a:ln>
        </p:spPr>
        <p:txBody>
          <a:bodyPr anchorCtr="0" anchor="t" bIns="0" lIns="0" spcFirstLastPara="1" rIns="0" wrap="square" tIns="0">
            <a:spAutoFit/>
          </a:bodyPr>
          <a:lstStyle/>
          <a:p>
            <a:pPr indent="-419100" lvl="0" marL="457200" marR="0" rtl="0" algn="l">
              <a:lnSpc>
                <a:spcPct val="100000"/>
              </a:lnSpc>
              <a:spcBef>
                <a:spcPts val="0"/>
              </a:spcBef>
              <a:spcAft>
                <a:spcPts val="0"/>
              </a:spcAft>
              <a:buClr>
                <a:srgbClr val="888888"/>
              </a:buClr>
              <a:buSzPts val="3000"/>
              <a:buAutoNum type="arabicPeriod"/>
            </a:pPr>
            <a:r>
              <a:rPr lang="en-US" sz="3000">
                <a:solidFill>
                  <a:srgbClr val="888888"/>
                </a:solidFill>
              </a:rPr>
              <a:t>Create collection</a:t>
            </a:r>
            <a:endParaRPr sz="3000">
              <a:solidFill>
                <a:srgbClr val="888888"/>
              </a:solidFill>
            </a:endParaRPr>
          </a:p>
          <a:p>
            <a:pPr indent="-419100" lvl="0" marL="457200" marR="0" rtl="0" algn="l">
              <a:lnSpc>
                <a:spcPct val="100000"/>
              </a:lnSpc>
              <a:spcBef>
                <a:spcPts val="0"/>
              </a:spcBef>
              <a:spcAft>
                <a:spcPts val="0"/>
              </a:spcAft>
              <a:buClr>
                <a:srgbClr val="888888"/>
              </a:buClr>
              <a:buSzPts val="3000"/>
              <a:buAutoNum type="arabicPeriod"/>
            </a:pPr>
            <a:r>
              <a:rPr lang="en-US" sz="3000">
                <a:solidFill>
                  <a:srgbClr val="888888"/>
                </a:solidFill>
              </a:rPr>
              <a:t>Instantiate</a:t>
            </a:r>
            <a:r>
              <a:rPr lang="en-US" sz="3000">
                <a:solidFill>
                  <a:srgbClr val="888888"/>
                </a:solidFill>
              </a:rPr>
              <a:t> vector store</a:t>
            </a:r>
            <a:endParaRPr sz="3000">
              <a:solidFill>
                <a:srgbClr val="888888"/>
              </a:solidFill>
            </a:endParaRPr>
          </a:p>
        </p:txBody>
      </p:sp>
      <p:pic>
        <p:nvPicPr>
          <p:cNvPr id="147" name="Google Shape;147;g30c604b8a9e_1_12"/>
          <p:cNvPicPr preferRelativeResize="0"/>
          <p:nvPr/>
        </p:nvPicPr>
        <p:blipFill>
          <a:blip r:embed="rId3">
            <a:alphaModFix/>
          </a:blip>
          <a:stretch>
            <a:fillRect/>
          </a:stretch>
        </p:blipFill>
        <p:spPr>
          <a:xfrm>
            <a:off x="5353800" y="2268550"/>
            <a:ext cx="11453699" cy="6145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0a768304ea_0_29"/>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 name="Google Shape;153;g30a768304ea_0_29"/>
          <p:cNvSpPr txBox="1"/>
          <p:nvPr/>
        </p:nvSpPr>
        <p:spPr>
          <a:xfrm>
            <a:off x="1101408" y="844988"/>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Clr>
                <a:srgbClr val="000000"/>
              </a:buClr>
              <a:buSzPts val="4800"/>
              <a:buFont typeface="Arial"/>
              <a:buNone/>
            </a:pPr>
            <a:r>
              <a:rPr lang="en-US" sz="4800">
                <a:solidFill>
                  <a:srgbClr val="2199D4"/>
                </a:solidFill>
                <a:latin typeface="Fredoka"/>
                <a:ea typeface="Fredoka"/>
                <a:cs typeface="Fredoka"/>
                <a:sym typeface="Fredoka"/>
              </a:rPr>
              <a:t>THE PROMPT</a:t>
            </a:r>
            <a:endParaRPr sz="4800">
              <a:solidFill>
                <a:srgbClr val="2199D4"/>
              </a:solidFill>
              <a:latin typeface="Fredoka"/>
              <a:ea typeface="Fredoka"/>
              <a:cs typeface="Fredoka"/>
              <a:sym typeface="Fredoka"/>
            </a:endParaRPr>
          </a:p>
        </p:txBody>
      </p:sp>
      <p:grpSp>
        <p:nvGrpSpPr>
          <p:cNvPr id="154" name="Google Shape;154;g30a768304ea_0_29"/>
          <p:cNvGrpSpPr/>
          <p:nvPr/>
        </p:nvGrpSpPr>
        <p:grpSpPr>
          <a:xfrm>
            <a:off x="-247933" y="9620598"/>
            <a:ext cx="18796275" cy="901575"/>
            <a:chOff x="0" y="0"/>
            <a:chExt cx="25061700" cy="1202100"/>
          </a:xfrm>
        </p:grpSpPr>
        <p:sp>
          <p:nvSpPr>
            <p:cNvPr id="155" name="Google Shape;155;g30a768304ea_0_29"/>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g30a768304ea_0_29"/>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
        <p:nvSpPr>
          <p:cNvPr id="157" name="Google Shape;157;g30a768304ea_0_29"/>
          <p:cNvSpPr txBox="1"/>
          <p:nvPr/>
        </p:nvSpPr>
        <p:spPr>
          <a:xfrm>
            <a:off x="1101400" y="3848525"/>
            <a:ext cx="6307200" cy="2308800"/>
          </a:xfrm>
          <a:prstGeom prst="rect">
            <a:avLst/>
          </a:prstGeom>
          <a:noFill/>
          <a:ln>
            <a:noFill/>
          </a:ln>
        </p:spPr>
        <p:txBody>
          <a:bodyPr anchorCtr="0" anchor="t" bIns="0" lIns="0" spcFirstLastPara="1" rIns="0" wrap="square" tIns="0">
            <a:spAutoFit/>
          </a:bodyPr>
          <a:lstStyle/>
          <a:p>
            <a:pPr indent="-419100" lvl="0" marL="457200" marR="0" rtl="0" algn="l">
              <a:lnSpc>
                <a:spcPct val="100000"/>
              </a:lnSpc>
              <a:spcBef>
                <a:spcPts val="0"/>
              </a:spcBef>
              <a:spcAft>
                <a:spcPts val="0"/>
              </a:spcAft>
              <a:buClr>
                <a:srgbClr val="888888"/>
              </a:buClr>
              <a:buSzPts val="3000"/>
              <a:buFont typeface="Arial"/>
              <a:buAutoNum type="arabicPeriod"/>
            </a:pPr>
            <a:r>
              <a:rPr lang="en-US" sz="3000">
                <a:solidFill>
                  <a:srgbClr val="888888"/>
                </a:solidFill>
              </a:rPr>
              <a:t>Assign his task</a:t>
            </a:r>
            <a:endParaRPr sz="3000">
              <a:solidFill>
                <a:srgbClr val="888888"/>
              </a:solidFill>
            </a:endParaRPr>
          </a:p>
          <a:p>
            <a:pPr indent="-419100" lvl="0" marL="457200" marR="0" rtl="0" algn="l">
              <a:lnSpc>
                <a:spcPct val="100000"/>
              </a:lnSpc>
              <a:spcBef>
                <a:spcPts val="0"/>
              </a:spcBef>
              <a:spcAft>
                <a:spcPts val="0"/>
              </a:spcAft>
              <a:buClr>
                <a:srgbClr val="888888"/>
              </a:buClr>
              <a:buSzPts val="3000"/>
              <a:buAutoNum type="arabicPeriod"/>
            </a:pPr>
            <a:r>
              <a:rPr lang="en-US" sz="3000">
                <a:solidFill>
                  <a:srgbClr val="888888"/>
                </a:solidFill>
              </a:rPr>
              <a:t>Set restrictions</a:t>
            </a:r>
            <a:endParaRPr sz="3000">
              <a:solidFill>
                <a:srgbClr val="888888"/>
              </a:solidFill>
            </a:endParaRPr>
          </a:p>
          <a:p>
            <a:pPr indent="-419100" lvl="0" marL="457200" marR="0" rtl="0" algn="l">
              <a:lnSpc>
                <a:spcPct val="100000"/>
              </a:lnSpc>
              <a:spcBef>
                <a:spcPts val="0"/>
              </a:spcBef>
              <a:spcAft>
                <a:spcPts val="0"/>
              </a:spcAft>
              <a:buClr>
                <a:srgbClr val="888888"/>
              </a:buClr>
              <a:buSzPts val="3000"/>
              <a:buAutoNum type="arabicPeriod"/>
            </a:pPr>
            <a:r>
              <a:rPr lang="en-US" sz="3000">
                <a:solidFill>
                  <a:srgbClr val="888888"/>
                </a:solidFill>
              </a:rPr>
              <a:t>Incorporate the context </a:t>
            </a:r>
            <a:endParaRPr sz="3000">
              <a:solidFill>
                <a:srgbClr val="888888"/>
              </a:solidFill>
            </a:endParaRPr>
          </a:p>
          <a:p>
            <a:pPr indent="-419100" lvl="0" marL="457200" marR="0" rtl="0" algn="l">
              <a:lnSpc>
                <a:spcPct val="100000"/>
              </a:lnSpc>
              <a:spcBef>
                <a:spcPts val="0"/>
              </a:spcBef>
              <a:spcAft>
                <a:spcPts val="0"/>
              </a:spcAft>
              <a:buClr>
                <a:srgbClr val="888888"/>
              </a:buClr>
              <a:buSzPts val="3000"/>
              <a:buAutoNum type="arabicPeriod"/>
            </a:pPr>
            <a:r>
              <a:rPr lang="en-US" sz="3000">
                <a:solidFill>
                  <a:srgbClr val="888888"/>
                </a:solidFill>
              </a:rPr>
              <a:t>Examples</a:t>
            </a:r>
            <a:endParaRPr sz="3000">
              <a:solidFill>
                <a:srgbClr val="888888"/>
              </a:solidFill>
            </a:endParaRPr>
          </a:p>
          <a:p>
            <a:pPr indent="-419100" lvl="0" marL="457200" marR="0" rtl="0" algn="l">
              <a:lnSpc>
                <a:spcPct val="100000"/>
              </a:lnSpc>
              <a:spcBef>
                <a:spcPts val="0"/>
              </a:spcBef>
              <a:spcAft>
                <a:spcPts val="0"/>
              </a:spcAft>
              <a:buClr>
                <a:srgbClr val="888888"/>
              </a:buClr>
              <a:buSzPts val="3000"/>
              <a:buAutoNum type="arabicPeriod"/>
            </a:pPr>
            <a:r>
              <a:rPr lang="en-US" sz="3000">
                <a:solidFill>
                  <a:srgbClr val="888888"/>
                </a:solidFill>
              </a:rPr>
              <a:t>Markdown format</a:t>
            </a:r>
            <a:endParaRPr sz="3000">
              <a:solidFill>
                <a:srgbClr val="888888"/>
              </a:solidFill>
            </a:endParaRPr>
          </a:p>
        </p:txBody>
      </p:sp>
      <p:pic>
        <p:nvPicPr>
          <p:cNvPr id="158" name="Google Shape;158;g30a768304ea_0_29"/>
          <p:cNvPicPr preferRelativeResize="0"/>
          <p:nvPr/>
        </p:nvPicPr>
        <p:blipFill>
          <a:blip r:embed="rId3">
            <a:alphaModFix/>
          </a:blip>
          <a:stretch>
            <a:fillRect/>
          </a:stretch>
        </p:blipFill>
        <p:spPr>
          <a:xfrm>
            <a:off x="5514725" y="587250"/>
            <a:ext cx="12620877" cy="83632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d47432e26b_0_30"/>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g2d47432e26b_0_30"/>
          <p:cNvSpPr txBox="1"/>
          <p:nvPr/>
        </p:nvSpPr>
        <p:spPr>
          <a:xfrm>
            <a:off x="1101408" y="844988"/>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Clr>
                <a:srgbClr val="000000"/>
              </a:buClr>
              <a:buSzPts val="4800"/>
              <a:buFont typeface="Arial"/>
              <a:buNone/>
            </a:pPr>
            <a:r>
              <a:rPr lang="en-US" sz="4800">
                <a:solidFill>
                  <a:srgbClr val="2199D4"/>
                </a:solidFill>
                <a:latin typeface="Fredoka"/>
                <a:ea typeface="Fredoka"/>
                <a:cs typeface="Fredoka"/>
                <a:sym typeface="Fredoka"/>
              </a:rPr>
              <a:t>LLM AS A JUDGE</a:t>
            </a:r>
            <a:endParaRPr b="0" i="0" sz="4800" u="none" cap="none" strike="noStrike">
              <a:solidFill>
                <a:srgbClr val="2199D4"/>
              </a:solidFill>
              <a:latin typeface="Fredoka"/>
              <a:ea typeface="Fredoka"/>
              <a:cs typeface="Fredoka"/>
              <a:sym typeface="Fredoka"/>
            </a:endParaRPr>
          </a:p>
        </p:txBody>
      </p:sp>
      <p:grpSp>
        <p:nvGrpSpPr>
          <p:cNvPr id="165" name="Google Shape;165;g2d47432e26b_0_30"/>
          <p:cNvGrpSpPr/>
          <p:nvPr/>
        </p:nvGrpSpPr>
        <p:grpSpPr>
          <a:xfrm>
            <a:off x="-247933" y="9620598"/>
            <a:ext cx="18796275" cy="901575"/>
            <a:chOff x="0" y="0"/>
            <a:chExt cx="25061700" cy="1202100"/>
          </a:xfrm>
        </p:grpSpPr>
        <p:sp>
          <p:nvSpPr>
            <p:cNvPr id="166" name="Google Shape;166;g2d47432e26b_0_30"/>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g2d47432e26b_0_30"/>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
        <p:nvSpPr>
          <p:cNvPr id="168" name="Google Shape;168;g2d47432e26b_0_30"/>
          <p:cNvSpPr txBox="1"/>
          <p:nvPr/>
        </p:nvSpPr>
        <p:spPr>
          <a:xfrm>
            <a:off x="10776350" y="4219950"/>
            <a:ext cx="60471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lang="en-US" sz="3000">
                <a:solidFill>
                  <a:srgbClr val="888888"/>
                </a:solidFill>
              </a:rPr>
              <a:t>Train our OpenAi assistant to</a:t>
            </a:r>
            <a:endParaRPr sz="3000">
              <a:solidFill>
                <a:srgbClr val="888888"/>
              </a:solidFill>
            </a:endParaRPr>
          </a:p>
          <a:p>
            <a:pPr indent="0" lvl="0" marL="0" marR="0" rtl="0" algn="l">
              <a:lnSpc>
                <a:spcPct val="100000"/>
              </a:lnSpc>
              <a:spcBef>
                <a:spcPts val="0"/>
              </a:spcBef>
              <a:spcAft>
                <a:spcPts val="0"/>
              </a:spcAft>
              <a:buClr>
                <a:srgbClr val="000000"/>
              </a:buClr>
              <a:buSzPts val="3000"/>
              <a:buFont typeface="Arial"/>
              <a:buNone/>
            </a:pPr>
            <a:r>
              <a:rPr lang="en-US" sz="3000">
                <a:solidFill>
                  <a:srgbClr val="888888"/>
                </a:solidFill>
              </a:rPr>
              <a:t>evaluate our model’s answer with certain criteria</a:t>
            </a:r>
            <a:endParaRPr sz="3000">
              <a:solidFill>
                <a:srgbClr val="888888"/>
              </a:solidFill>
            </a:endParaRPr>
          </a:p>
        </p:txBody>
      </p:sp>
      <p:pic>
        <p:nvPicPr>
          <p:cNvPr id="169" name="Google Shape;169;g2d47432e26b_0_30"/>
          <p:cNvPicPr preferRelativeResize="0"/>
          <p:nvPr/>
        </p:nvPicPr>
        <p:blipFill>
          <a:blip r:embed="rId3">
            <a:alphaModFix/>
          </a:blip>
          <a:stretch>
            <a:fillRect/>
          </a:stretch>
        </p:blipFill>
        <p:spPr>
          <a:xfrm>
            <a:off x="962400" y="1884638"/>
            <a:ext cx="8952797" cy="65177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1328f494d6_0_5"/>
          <p:cNvSpPr/>
          <p:nvPr/>
        </p:nvSpPr>
        <p:spPr>
          <a:xfrm>
            <a:off x="-247933" y="9617423"/>
            <a:ext cx="18796200" cy="9048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g31328f494d6_0_5"/>
          <p:cNvSpPr txBox="1"/>
          <p:nvPr/>
        </p:nvSpPr>
        <p:spPr>
          <a:xfrm>
            <a:off x="1101408" y="844988"/>
            <a:ext cx="13951500" cy="73890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Clr>
                <a:srgbClr val="000000"/>
              </a:buClr>
              <a:buSzPts val="4800"/>
              <a:buFont typeface="Arial"/>
              <a:buNone/>
            </a:pPr>
            <a:r>
              <a:rPr lang="en-US" sz="4800">
                <a:solidFill>
                  <a:srgbClr val="2199D4"/>
                </a:solidFill>
                <a:latin typeface="Fredoka"/>
                <a:ea typeface="Fredoka"/>
                <a:cs typeface="Fredoka"/>
                <a:sym typeface="Fredoka"/>
              </a:rPr>
              <a:t>ML: HUGGINGFACE IMAGE CLASSIFICATION</a:t>
            </a:r>
            <a:endParaRPr b="0" i="0" sz="4800" u="none" cap="none" strike="noStrike">
              <a:solidFill>
                <a:srgbClr val="2199D4"/>
              </a:solidFill>
              <a:latin typeface="Fredoka"/>
              <a:ea typeface="Fredoka"/>
              <a:cs typeface="Fredoka"/>
              <a:sym typeface="Fredoka"/>
            </a:endParaRPr>
          </a:p>
        </p:txBody>
      </p:sp>
      <p:grpSp>
        <p:nvGrpSpPr>
          <p:cNvPr id="176" name="Google Shape;176;g31328f494d6_0_5"/>
          <p:cNvGrpSpPr/>
          <p:nvPr/>
        </p:nvGrpSpPr>
        <p:grpSpPr>
          <a:xfrm>
            <a:off x="-247933" y="9620598"/>
            <a:ext cx="18796275" cy="901575"/>
            <a:chOff x="0" y="0"/>
            <a:chExt cx="25061700" cy="1202100"/>
          </a:xfrm>
        </p:grpSpPr>
        <p:sp>
          <p:nvSpPr>
            <p:cNvPr id="177" name="Google Shape;177;g31328f494d6_0_5"/>
            <p:cNvSpPr/>
            <p:nvPr/>
          </p:nvSpPr>
          <p:spPr>
            <a:xfrm>
              <a:off x="0" y="0"/>
              <a:ext cx="25061700" cy="1202100"/>
            </a:xfrm>
            <a:prstGeom prst="rect">
              <a:avLst/>
            </a:prstGeom>
            <a:solidFill>
              <a:srgbClr val="EAF0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g31328f494d6_0_5"/>
            <p:cNvSpPr txBox="1"/>
            <p:nvPr/>
          </p:nvSpPr>
          <p:spPr>
            <a:xfrm>
              <a:off x="9291787" y="238385"/>
              <a:ext cx="15002400" cy="8865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chemeClr val="dk1"/>
                </a:buClr>
                <a:buSzPts val="1800"/>
                <a:buFont typeface="Arial"/>
                <a:buNone/>
              </a:pPr>
              <a:r>
                <a:rPr b="1" i="0" lang="en-US" sz="1800" u="none" cap="none" strike="noStrike">
                  <a:solidFill>
                    <a:srgbClr val="2199D4"/>
                  </a:solidFill>
                  <a:latin typeface="Quicksand"/>
                  <a:ea typeface="Quicksand"/>
                  <a:cs typeface="Quicksand"/>
                  <a:sym typeface="Quicksand"/>
                </a:rPr>
                <a:t>Data Science | Machine Learning</a:t>
              </a:r>
              <a:endParaRPr b="0" i="0" sz="1400" u="none" cap="none" strike="noStrike">
                <a:solidFill>
                  <a:schemeClr val="dk1"/>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1800"/>
                <a:buFont typeface="Arial"/>
                <a:buNone/>
              </a:pPr>
              <a:r>
                <a:t/>
              </a:r>
              <a:endParaRPr b="1" i="0" sz="1800" u="none" cap="none" strike="noStrike">
                <a:solidFill>
                  <a:srgbClr val="2199D4"/>
                </a:solidFill>
                <a:latin typeface="Quicksand"/>
                <a:ea typeface="Quicksand"/>
                <a:cs typeface="Quicksand"/>
                <a:sym typeface="Quicksand"/>
              </a:endParaRPr>
            </a:p>
          </p:txBody>
        </p:sp>
      </p:grpSp>
      <p:sp>
        <p:nvSpPr>
          <p:cNvPr id="179" name="Google Shape;179;g31328f494d6_0_5"/>
          <p:cNvSpPr txBox="1"/>
          <p:nvPr/>
        </p:nvSpPr>
        <p:spPr>
          <a:xfrm>
            <a:off x="3250650" y="7277700"/>
            <a:ext cx="10600500" cy="923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lang="en-US" sz="3000">
                <a:solidFill>
                  <a:srgbClr val="888888"/>
                </a:solidFill>
              </a:rPr>
              <a:t>Returns type of wound.</a:t>
            </a:r>
            <a:endParaRPr sz="3000">
              <a:solidFill>
                <a:srgbClr val="888888"/>
              </a:solidFill>
            </a:endParaRPr>
          </a:p>
          <a:p>
            <a:pPr indent="0" lvl="0" marL="0" marR="0" rtl="0" algn="l">
              <a:lnSpc>
                <a:spcPct val="100000"/>
              </a:lnSpc>
              <a:spcBef>
                <a:spcPts val="0"/>
              </a:spcBef>
              <a:spcAft>
                <a:spcPts val="0"/>
              </a:spcAft>
              <a:buClr>
                <a:srgbClr val="000000"/>
              </a:buClr>
              <a:buSzPts val="3000"/>
              <a:buFont typeface="Arial"/>
              <a:buNone/>
            </a:pPr>
            <a:r>
              <a:rPr lang="en-US" sz="3000">
                <a:solidFill>
                  <a:srgbClr val="888888"/>
                </a:solidFill>
              </a:rPr>
              <a:t>ideal goal is to classifies into ‘infected’ and ‘not infected’</a:t>
            </a:r>
            <a:endParaRPr sz="3000">
              <a:solidFill>
                <a:srgbClr val="888888"/>
              </a:solidFill>
            </a:endParaRPr>
          </a:p>
        </p:txBody>
      </p:sp>
      <p:pic>
        <p:nvPicPr>
          <p:cNvPr id="180" name="Google Shape;180;g31328f494d6_0_5"/>
          <p:cNvPicPr preferRelativeResize="0"/>
          <p:nvPr/>
        </p:nvPicPr>
        <p:blipFill>
          <a:blip r:embed="rId3">
            <a:alphaModFix/>
          </a:blip>
          <a:stretch>
            <a:fillRect/>
          </a:stretch>
        </p:blipFill>
        <p:spPr>
          <a:xfrm>
            <a:off x="3250650" y="2720250"/>
            <a:ext cx="11987753" cy="37072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